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64" r:id="rId3"/>
    <p:sldId id="265" r:id="rId4"/>
    <p:sldId id="266" r:id="rId5"/>
    <p:sldId id="267" r:id="rId6"/>
    <p:sldId id="268" r:id="rId7"/>
    <p:sldId id="269" r:id="rId8"/>
    <p:sldId id="270" r:id="rId9"/>
    <p:sldId id="273" r:id="rId10"/>
    <p:sldId id="272" r:id="rId11"/>
    <p:sldId id="256" r:id="rId12"/>
    <p:sldId id="257" r:id="rId13"/>
    <p:sldId id="258" r:id="rId14"/>
    <p:sldId id="259" r:id="rId15"/>
    <p:sldId id="260" r:id="rId16"/>
    <p:sldId id="261" r:id="rId17"/>
    <p:sldId id="262" r:id="rId18"/>
    <p:sldId id="263" r:id="rId19"/>
    <p:sldId id="275" r:id="rId2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EA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40"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7494D-48C8-4906-A745-6BE419B72BA9}" type="datetimeFigureOut">
              <a:rPr lang="ko-KR" altLang="en-US" smtClean="0"/>
              <a:pPr/>
              <a:t>2014-12-18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D3473-DE5E-42C2-9AC0-1E5554F03C53}" type="slidenum">
              <a:rPr lang="ko-KR" altLang="en-US" smtClean="0"/>
              <a:pPr/>
              <a:t>‹#›</a:t>
            </a:fld>
            <a:endParaRPr lang="ko-KR" altLang="en-US"/>
          </a:p>
        </p:txBody>
      </p:sp>
    </p:spTree>
    <p:extLst>
      <p:ext uri="{BB962C8B-B14F-4D97-AF65-F5344CB8AC3E}">
        <p14:creationId xmlns:p14="http://schemas.microsoft.com/office/powerpoint/2010/main" xmlns="" val="88203874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02CD3473-DE5E-42C2-9AC0-1E5554F03C53}" type="slidenum">
              <a:rPr lang="ko-KR" altLang="en-US" smtClean="0"/>
              <a:pPr/>
              <a:t>3</a:t>
            </a:fld>
            <a:endParaRPr lang="ko-KR" altLang="en-US"/>
          </a:p>
        </p:txBody>
      </p:sp>
    </p:spTree>
    <p:extLst>
      <p:ext uri="{BB962C8B-B14F-4D97-AF65-F5344CB8AC3E}">
        <p14:creationId xmlns:p14="http://schemas.microsoft.com/office/powerpoint/2010/main" xmlns="" val="145778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397321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74954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384015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125718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197491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354177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52645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304544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210441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173251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76C4791-EB81-4332-968B-530E7B175359}" type="datetimeFigureOut">
              <a:rPr lang="ko-KR" altLang="en-US" smtClean="0"/>
              <a:pPr/>
              <a:t>2014-12-18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202697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C4791-EB81-4332-968B-530E7B175359}" type="datetimeFigureOut">
              <a:rPr lang="ko-KR" altLang="en-US" smtClean="0"/>
              <a:pPr/>
              <a:t>2014-12-18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75DA6-3875-41F5-B476-37F35A66020E}" type="slidenum">
              <a:rPr lang="ko-KR" altLang="en-US" smtClean="0"/>
              <a:pPr/>
              <a:t>‹#›</a:t>
            </a:fld>
            <a:endParaRPr lang="ko-KR" altLang="en-US"/>
          </a:p>
        </p:txBody>
      </p:sp>
    </p:spTree>
    <p:extLst>
      <p:ext uri="{BB962C8B-B14F-4D97-AF65-F5344CB8AC3E}">
        <p14:creationId xmlns:p14="http://schemas.microsoft.com/office/powerpoint/2010/main" xmlns="" val="191211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thesaemcosmetic.com/web/shopping/shopDetail.php?gCode=13041&amp;scate=C2000-C0400-C0020" TargetMode="External"/><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kr/url?sa=i&amp;rct=j&amp;q=&amp;esrc=s&amp;source=images&amp;cd=&amp;cad=rja&amp;uact=8&amp;docid=CCa0VOXFfqomHM&amp;tbnid=OMUa_yxlDpIBzM:&amp;ved=0CAYQjRw&amp;url=http://www.enchantedlearning.com/subjects/anatomy/skin/&amp;ei=QcwoU4aQPILilAWSyYHIDw&amp;bvm=bv.62922401,d.dGI&amp;psig=AFQjCNH8wgpi2Ia4tslXOnw3zVoCnsU3rw&amp;ust=1395269023035687"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www.youtube.com/watch?v=d53nfApvo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1619672" y="4019910"/>
            <a:ext cx="5976664" cy="1938992"/>
          </a:xfrm>
          <a:prstGeom prst="rect">
            <a:avLst/>
          </a:prstGeom>
          <a:ln>
            <a:solidFill>
              <a:schemeClr val="bg1">
                <a:lumMod val="50000"/>
              </a:schemeClr>
            </a:solidFill>
          </a:ln>
        </p:spPr>
        <p:txBody>
          <a:bodyPr wrap="square">
            <a:spAutoFit/>
          </a:bodyPr>
          <a:lstStyle/>
          <a:p>
            <a:pPr marL="342900" lvl="0" indent="-342900">
              <a:lnSpc>
                <a:spcPct val="150000"/>
              </a:lnSpc>
              <a:buAutoNum type="arabicPeriod"/>
            </a:pPr>
            <a:r>
              <a:rPr lang="ru-RU" altLang="ko-KR" sz="2000" b="1" dirty="0" smtClean="0">
                <a:solidFill>
                  <a:schemeClr val="bg1">
                    <a:lumMod val="50000"/>
                  </a:schemeClr>
                </a:solidFill>
                <a:latin typeface="Arial" pitchFamily="34" charset="0"/>
                <a:cs typeface="Arial" pitchFamily="34" charset="0"/>
              </a:rPr>
              <a:t>Ф</a:t>
            </a:r>
            <a:r>
              <a:rPr lang="ru-RU" sz="2000" b="1" dirty="0" smtClean="0">
                <a:solidFill>
                  <a:schemeClr val="bg1">
                    <a:lumMod val="50000"/>
                  </a:schemeClr>
                </a:solidFill>
                <a:latin typeface="Arial" pitchFamily="34" charset="0"/>
                <a:cs typeface="Arial" pitchFamily="34" charset="0"/>
              </a:rPr>
              <a:t>изиология </a:t>
            </a:r>
            <a:r>
              <a:rPr lang="ru-RU" sz="2000" b="1" dirty="0">
                <a:solidFill>
                  <a:schemeClr val="bg1">
                    <a:lumMod val="50000"/>
                  </a:schemeClr>
                </a:solidFill>
                <a:latin typeface="Arial" pitchFamily="34" charset="0"/>
                <a:cs typeface="Arial" pitchFamily="34" charset="0"/>
              </a:rPr>
              <a:t>кожи</a:t>
            </a:r>
            <a:endParaRPr lang="en-US" altLang="ko-KR" sz="2000" b="1" dirty="0" smtClean="0">
              <a:solidFill>
                <a:schemeClr val="bg1">
                  <a:lumMod val="50000"/>
                </a:schemeClr>
              </a:solidFill>
              <a:latin typeface="Arial" pitchFamily="34" charset="0"/>
              <a:cs typeface="Arial" pitchFamily="34" charset="0"/>
            </a:endParaRPr>
          </a:p>
          <a:p>
            <a:pPr marL="342900" lvl="0" indent="-342900">
              <a:lnSpc>
                <a:spcPct val="150000"/>
              </a:lnSpc>
              <a:buAutoNum type="arabicPeriod"/>
            </a:pPr>
            <a:r>
              <a:rPr lang="ru-RU" altLang="ko-KR" sz="2000" b="1" dirty="0" smtClean="0">
                <a:solidFill>
                  <a:schemeClr val="bg1">
                    <a:lumMod val="50000"/>
                  </a:schemeClr>
                </a:solidFill>
                <a:latin typeface="Arial" pitchFamily="34" charset="0"/>
                <a:cs typeface="Arial" pitchFamily="34" charset="0"/>
              </a:rPr>
              <a:t>Этапы основного ухода за кожей и их роль</a:t>
            </a:r>
            <a:endParaRPr lang="en-US" altLang="ko-KR" sz="2000" b="1" dirty="0" smtClean="0">
              <a:solidFill>
                <a:schemeClr val="bg1">
                  <a:lumMod val="50000"/>
                </a:schemeClr>
              </a:solidFill>
              <a:latin typeface="Arial" pitchFamily="34" charset="0"/>
              <a:cs typeface="Arial" pitchFamily="34" charset="0"/>
            </a:endParaRPr>
          </a:p>
          <a:p>
            <a:pPr marL="342900" lvl="0" indent="-342900">
              <a:lnSpc>
                <a:spcPct val="150000"/>
              </a:lnSpc>
              <a:buAutoNum type="arabicPeriod"/>
            </a:pPr>
            <a:r>
              <a:rPr lang="ru-RU" altLang="ko-KR" sz="2000" b="1" dirty="0" smtClean="0">
                <a:solidFill>
                  <a:schemeClr val="bg1">
                    <a:lumMod val="50000"/>
                  </a:schemeClr>
                </a:solidFill>
                <a:latin typeface="Arial" pitchFamily="34" charset="0"/>
                <a:cs typeface="Arial" pitchFamily="34" charset="0"/>
              </a:rPr>
              <a:t>Типы кожи</a:t>
            </a:r>
            <a:endParaRPr lang="ko-KR" altLang="en-US" sz="2000" b="1" dirty="0">
              <a:solidFill>
                <a:schemeClr val="bg1">
                  <a:lumMod val="50000"/>
                </a:schemeClr>
              </a:solidFill>
              <a:latin typeface="Arial" pitchFamily="34" charset="0"/>
              <a:cs typeface="Arial" pitchFamily="34" charset="0"/>
            </a:endParaRPr>
          </a:p>
        </p:txBody>
      </p:sp>
      <p:sp>
        <p:nvSpPr>
          <p:cNvPr id="4" name="직사각형 3"/>
          <p:cNvSpPr/>
          <p:nvPr/>
        </p:nvSpPr>
        <p:spPr>
          <a:xfrm>
            <a:off x="0" y="277193"/>
            <a:ext cx="9144000" cy="417512"/>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p>
        </p:txBody>
      </p:sp>
      <p:sp>
        <p:nvSpPr>
          <p:cNvPr id="5" name="자유형 4"/>
          <p:cNvSpPr/>
          <p:nvPr/>
        </p:nvSpPr>
        <p:spPr>
          <a:xfrm>
            <a:off x="2146325" y="1196752"/>
            <a:ext cx="4922167" cy="523220"/>
          </a:xfrm>
          <a:custGeom>
            <a:avLst/>
            <a:gdLst>
              <a:gd name="connsiteX0" fmla="*/ 0 w 4572000"/>
              <a:gd name="connsiteY0" fmla="*/ 0 h 646331"/>
              <a:gd name="connsiteX1" fmla="*/ 4572000 w 4572000"/>
              <a:gd name="connsiteY1" fmla="*/ 0 h 646331"/>
              <a:gd name="connsiteX2" fmla="*/ 4572000 w 4572000"/>
              <a:gd name="connsiteY2" fmla="*/ 646331 h 646331"/>
              <a:gd name="connsiteX3" fmla="*/ 0 w 4572000"/>
              <a:gd name="connsiteY3" fmla="*/ 646331 h 646331"/>
              <a:gd name="connsiteX4" fmla="*/ 0 w 45720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646331">
                <a:moveTo>
                  <a:pt x="0" y="0"/>
                </a:moveTo>
                <a:lnTo>
                  <a:pt x="4572000" y="0"/>
                </a:lnTo>
                <a:lnTo>
                  <a:pt x="4572000" y="646331"/>
                </a:lnTo>
                <a:lnTo>
                  <a:pt x="0" y="646331"/>
                </a:lnTo>
                <a:lnTo>
                  <a:pt x="0" y="0"/>
                </a:lnTo>
                <a:close/>
              </a:path>
            </a:pathLst>
          </a:custGeom>
          <a:solidFill>
            <a:schemeClr val="bg1"/>
          </a:solid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smtClean="0">
                <a:solidFill>
                  <a:srgbClr val="FF0000"/>
                </a:solidFill>
                <a:latin typeface="+mj-ea"/>
                <a:ea typeface="+mj-ea"/>
              </a:rPr>
              <a:t>GLOBAL </a:t>
            </a:r>
            <a:r>
              <a:rPr lang="en-US" altLang="ko-KR" sz="2800" b="1" dirty="0">
                <a:solidFill>
                  <a:srgbClr val="FF0000"/>
                </a:solidFill>
                <a:latin typeface="+mj-ea"/>
                <a:ea typeface="+mj-ea"/>
              </a:rPr>
              <a:t>ECO THE SAEM</a:t>
            </a:r>
            <a:endParaRPr lang="en-US" altLang="ko-KR" sz="2800" dirty="0">
              <a:solidFill>
                <a:srgbClr val="FF0000"/>
              </a:solidFill>
              <a:latin typeface="+mj-ea"/>
              <a:ea typeface="+mj-ea"/>
            </a:endParaRPr>
          </a:p>
        </p:txBody>
      </p:sp>
      <p:sp>
        <p:nvSpPr>
          <p:cNvPr id="6" name="직사각형 5"/>
          <p:cNvSpPr/>
          <p:nvPr/>
        </p:nvSpPr>
        <p:spPr>
          <a:xfrm>
            <a:off x="0" y="2555"/>
            <a:ext cx="9144000" cy="5492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8626" y="2276872"/>
            <a:ext cx="1017563" cy="988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245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오른쪽 화살표 6"/>
          <p:cNvSpPr/>
          <p:nvPr/>
        </p:nvSpPr>
        <p:spPr>
          <a:xfrm>
            <a:off x="5429249" y="1117788"/>
            <a:ext cx="785813" cy="928688"/>
          </a:xfrm>
          <a:prstGeom prst="rightArrow">
            <a:avLst>
              <a:gd name="adj1" fmla="val 50000"/>
              <a:gd name="adj2" fmla="val 2805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ko-KR" sz="1000" b="1" dirty="0">
                <a:latin typeface="Verdana" pitchFamily="34" charset="0"/>
                <a:ea typeface="Verdana" pitchFamily="34" charset="0"/>
                <a:cs typeface="Verdana" pitchFamily="34" charset="0"/>
              </a:rPr>
              <a:t>RESULT</a:t>
            </a:r>
            <a:endParaRPr lang="ko-KR" altLang="en-US" sz="1000" b="1" dirty="0">
              <a:latin typeface="Verdana" pitchFamily="34" charset="0"/>
              <a:cs typeface="Verdana" pitchFamily="34" charset="0"/>
            </a:endParaRPr>
          </a:p>
        </p:txBody>
      </p:sp>
      <p:sp>
        <p:nvSpPr>
          <p:cNvPr id="8199" name="TextBox 8"/>
          <p:cNvSpPr txBox="1">
            <a:spLocks noChangeArrowheads="1"/>
          </p:cNvSpPr>
          <p:nvPr/>
        </p:nvSpPr>
        <p:spPr bwMode="auto">
          <a:xfrm>
            <a:off x="142874" y="2332226"/>
            <a:ext cx="30609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600" dirty="0">
                <a:latin typeface="Verdana" pitchFamily="34" charset="0"/>
              </a:rPr>
              <a:t>▶ </a:t>
            </a:r>
            <a:r>
              <a:rPr lang="ru-RU" altLang="ko-KR" sz="1600" dirty="0" smtClean="0">
                <a:latin typeface="Verdana" pitchFamily="34" charset="0"/>
              </a:rPr>
              <a:t>Рекомендации по уходу</a:t>
            </a:r>
            <a:r>
              <a:rPr lang="en-US" altLang="ko-KR" sz="1600" dirty="0" smtClean="0">
                <a:latin typeface="Verdana" pitchFamily="34" charset="0"/>
              </a:rPr>
              <a:t>: </a:t>
            </a:r>
            <a:endParaRPr lang="ko-KR" altLang="en-US" sz="1600" dirty="0">
              <a:latin typeface="Verdana" pitchFamily="34" charset="0"/>
            </a:endParaRPr>
          </a:p>
        </p:txBody>
      </p:sp>
      <p:sp>
        <p:nvSpPr>
          <p:cNvPr id="8200" name="TextBox 9"/>
          <p:cNvSpPr txBox="1">
            <a:spLocks noChangeArrowheads="1"/>
          </p:cNvSpPr>
          <p:nvPr/>
        </p:nvSpPr>
        <p:spPr bwMode="auto">
          <a:xfrm>
            <a:off x="3131840" y="2332226"/>
            <a:ext cx="572640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ru-RU" altLang="ko-KR" sz="1400" dirty="0" smtClean="0">
                <a:solidFill>
                  <a:srgbClr val="E46C0A"/>
                </a:solidFill>
                <a:latin typeface="Verdana" pitchFamily="34" charset="0"/>
              </a:rPr>
              <a:t>процедура </a:t>
            </a:r>
            <a:r>
              <a:rPr lang="ru-RU" altLang="ko-KR" sz="1400" dirty="0" err="1">
                <a:solidFill>
                  <a:srgbClr val="E46C0A"/>
                </a:solidFill>
                <a:latin typeface="Verdana" pitchFamily="34" charset="0"/>
              </a:rPr>
              <a:t>пилинга</a:t>
            </a:r>
            <a:r>
              <a:rPr lang="ru-RU" altLang="ko-KR" sz="1400" dirty="0">
                <a:solidFill>
                  <a:srgbClr val="E46C0A"/>
                </a:solidFill>
                <a:latin typeface="Verdana" pitchFamily="34" charset="0"/>
              </a:rPr>
              <a:t>, солнцезащитный крем, использование увлажняющих и отбеливающих средств</a:t>
            </a:r>
            <a:endParaRPr lang="ko-KR" altLang="en-US" sz="1400" dirty="0">
              <a:solidFill>
                <a:srgbClr val="E46C0A"/>
              </a:solidFill>
              <a:latin typeface="Verdana" pitchFamily="34" charset="0"/>
            </a:endParaRPr>
          </a:p>
          <a:p>
            <a:pPr eaLnBrk="1" hangingPunct="1"/>
            <a:r>
              <a:rPr lang="en-US" altLang="ko-KR" sz="1600" dirty="0" smtClean="0">
                <a:solidFill>
                  <a:srgbClr val="E46C0A"/>
                </a:solidFill>
                <a:latin typeface="Verdana" pitchFamily="34" charset="0"/>
              </a:rPr>
              <a:t> </a:t>
            </a:r>
            <a:endParaRPr lang="ko-KR" altLang="en-US" sz="1600" dirty="0">
              <a:solidFill>
                <a:srgbClr val="E46C0A"/>
              </a:solidFill>
              <a:latin typeface="Verdana" pitchFamily="34" charset="0"/>
            </a:endParaRPr>
          </a:p>
        </p:txBody>
      </p:sp>
      <p:sp>
        <p:nvSpPr>
          <p:cNvPr id="14" name="오른쪽 화살표 13"/>
          <p:cNvSpPr/>
          <p:nvPr/>
        </p:nvSpPr>
        <p:spPr>
          <a:xfrm>
            <a:off x="5429250" y="3495874"/>
            <a:ext cx="785813" cy="928687"/>
          </a:xfrm>
          <a:prstGeom prst="rightArrow">
            <a:avLst>
              <a:gd name="adj1" fmla="val 50000"/>
              <a:gd name="adj2" fmla="val 26949"/>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ko-KR" sz="1000" b="1" dirty="0">
                <a:latin typeface="Verdana" pitchFamily="34" charset="0"/>
                <a:ea typeface="Verdana" pitchFamily="34" charset="0"/>
                <a:cs typeface="Verdana" pitchFamily="34" charset="0"/>
              </a:rPr>
              <a:t>RESULT</a:t>
            </a:r>
            <a:endParaRPr lang="ko-KR" altLang="en-US" sz="1000" b="1" dirty="0">
              <a:latin typeface="Verdana" pitchFamily="34" charset="0"/>
              <a:cs typeface="Verdana" pitchFamily="34" charset="0"/>
            </a:endParaRPr>
          </a:p>
        </p:txBody>
      </p:sp>
      <p:sp>
        <p:nvSpPr>
          <p:cNvPr id="8203" name="TextBox 14"/>
          <p:cNvSpPr txBox="1">
            <a:spLocks noChangeArrowheads="1"/>
          </p:cNvSpPr>
          <p:nvPr/>
        </p:nvSpPr>
        <p:spPr bwMode="auto">
          <a:xfrm>
            <a:off x="6429375" y="3174732"/>
            <a:ext cx="2643188"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lvl="0" eaLnBrk="1" fontAlgn="base" hangingPunct="1">
              <a:spcBef>
                <a:spcPct val="0"/>
              </a:spcBef>
              <a:spcAft>
                <a:spcPct val="0"/>
              </a:spcAft>
            </a:pPr>
            <a:r>
              <a:rPr lang="ru-RU" altLang="ko-KR" sz="1400" dirty="0" smtClean="0">
                <a:solidFill>
                  <a:prstClr val="black"/>
                </a:solidFill>
                <a:latin typeface="Verdana" pitchFamily="34" charset="0"/>
              </a:rPr>
              <a:t>низкие </a:t>
            </a:r>
            <a:r>
              <a:rPr lang="ru-RU" altLang="ko-KR" sz="1400" dirty="0">
                <a:solidFill>
                  <a:prstClr val="black"/>
                </a:solidFill>
                <a:latin typeface="Verdana" pitchFamily="34" charset="0"/>
              </a:rPr>
              <a:t>темпы заживления повреждений, </a:t>
            </a:r>
            <a:r>
              <a:rPr lang="ru-RU" altLang="ko-KR" sz="1400" dirty="0" err="1">
                <a:solidFill>
                  <a:prstClr val="black"/>
                </a:solidFill>
                <a:latin typeface="Verdana" pitchFamily="34" charset="0"/>
              </a:rPr>
              <a:t>обвисание</a:t>
            </a:r>
            <a:r>
              <a:rPr lang="ru-RU" altLang="ko-KR" sz="1400" dirty="0">
                <a:solidFill>
                  <a:prstClr val="black"/>
                </a:solidFill>
                <a:latin typeface="Verdana" pitchFamily="34" charset="0"/>
              </a:rPr>
              <a:t> кожи, появление морщин, уязвимость кожного покрова</a:t>
            </a:r>
            <a:endParaRPr lang="ko-KR" altLang="en-US" sz="1400" dirty="0">
              <a:solidFill>
                <a:prstClr val="black"/>
              </a:solidFill>
              <a:latin typeface="Verdana" pitchFamily="34" charset="0"/>
            </a:endParaRPr>
          </a:p>
          <a:p>
            <a:pPr eaLnBrk="1" hangingPunct="1"/>
            <a:endParaRPr lang="ko-KR" altLang="en-US" sz="1600" dirty="0">
              <a:latin typeface="Verdana" pitchFamily="34" charset="0"/>
            </a:endParaRPr>
          </a:p>
        </p:txBody>
      </p:sp>
      <p:sp>
        <p:nvSpPr>
          <p:cNvPr id="8204" name="TextBox 15"/>
          <p:cNvSpPr txBox="1">
            <a:spLocks noChangeArrowheads="1"/>
          </p:cNvSpPr>
          <p:nvPr/>
        </p:nvSpPr>
        <p:spPr bwMode="auto">
          <a:xfrm>
            <a:off x="142875" y="4963070"/>
            <a:ext cx="298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600" dirty="0">
                <a:latin typeface="바탕" pitchFamily="18" charset="-127"/>
                <a:ea typeface="바탕" pitchFamily="18" charset="-127"/>
                <a:cs typeface="Verdana" pitchFamily="34" charset="0"/>
              </a:rPr>
              <a:t>▶ </a:t>
            </a:r>
            <a:r>
              <a:rPr lang="ru-RU" altLang="ko-KR" sz="1600" dirty="0" smtClean="0">
                <a:latin typeface="Verdana" pitchFamily="34" charset="0"/>
              </a:rPr>
              <a:t>Рекомендации по уходу</a:t>
            </a:r>
            <a:r>
              <a:rPr lang="en-US" altLang="ko-KR" sz="1600" dirty="0" smtClean="0">
                <a:latin typeface="Verdana" pitchFamily="34" charset="0"/>
              </a:rPr>
              <a:t>: </a:t>
            </a:r>
            <a:endParaRPr lang="ko-KR" altLang="en-US" sz="1600" dirty="0">
              <a:latin typeface="Verdana" pitchFamily="34" charset="0"/>
              <a:ea typeface="바탕" pitchFamily="18" charset="-127"/>
              <a:cs typeface="Verdana" pitchFamily="34" charset="0"/>
            </a:endParaRPr>
          </a:p>
        </p:txBody>
      </p:sp>
      <p:sp>
        <p:nvSpPr>
          <p:cNvPr id="8205" name="TextBox 16"/>
          <p:cNvSpPr txBox="1">
            <a:spLocks noChangeArrowheads="1"/>
          </p:cNvSpPr>
          <p:nvPr/>
        </p:nvSpPr>
        <p:spPr bwMode="auto">
          <a:xfrm>
            <a:off x="3275855" y="4963070"/>
            <a:ext cx="543951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lvl="0" eaLnBrk="1" fontAlgn="base" hangingPunct="1">
              <a:spcBef>
                <a:spcPct val="0"/>
              </a:spcBef>
              <a:spcAft>
                <a:spcPct val="0"/>
              </a:spcAft>
            </a:pPr>
            <a:r>
              <a:rPr lang="ru-RU" altLang="ko-KR" sz="1400" dirty="0" smtClean="0">
                <a:solidFill>
                  <a:srgbClr val="E46C0A"/>
                </a:solidFill>
                <a:latin typeface="Verdana" pitchFamily="34" charset="0"/>
              </a:rPr>
              <a:t>применение </a:t>
            </a:r>
            <a:r>
              <a:rPr lang="ru-RU" altLang="ko-KR" sz="1400" dirty="0">
                <a:solidFill>
                  <a:srgbClr val="E46C0A"/>
                </a:solidFill>
                <a:latin typeface="Verdana" pitchFamily="34" charset="0"/>
              </a:rPr>
              <a:t>средств,  обогащенных антиоксидантами и веществами, стимулирующими синтез </a:t>
            </a:r>
            <a:r>
              <a:rPr lang="ru-RU" altLang="ko-KR" sz="1400" dirty="0" smtClean="0">
                <a:solidFill>
                  <a:srgbClr val="E46C0A"/>
                </a:solidFill>
                <a:latin typeface="Verdana" pitchFamily="34" charset="0"/>
              </a:rPr>
              <a:t>коллагена.</a:t>
            </a:r>
            <a:endParaRPr lang="ko-KR" altLang="en-US" sz="1400" dirty="0">
              <a:solidFill>
                <a:srgbClr val="E46C0A"/>
              </a:solidFill>
              <a:latin typeface="Verdana" pitchFamily="34" charset="0"/>
            </a:endParaRPr>
          </a:p>
          <a:p>
            <a:pPr eaLnBrk="1" hangingPunct="1"/>
            <a:r>
              <a:rPr lang="ru-RU" altLang="ko-KR" sz="1600" dirty="0" smtClean="0">
                <a:solidFill>
                  <a:srgbClr val="E46C0A"/>
                </a:solidFill>
                <a:latin typeface="Verdana" pitchFamily="34" charset="0"/>
              </a:rPr>
              <a:t> </a:t>
            </a:r>
            <a:r>
              <a:rPr lang="en-US" altLang="ko-KR" sz="1600" dirty="0" smtClean="0">
                <a:solidFill>
                  <a:srgbClr val="E46C0A"/>
                </a:solidFill>
                <a:latin typeface="Verdana" pitchFamily="34" charset="0"/>
              </a:rPr>
              <a:t> </a:t>
            </a:r>
            <a:endParaRPr lang="ko-KR" altLang="en-US" sz="1600" dirty="0">
              <a:solidFill>
                <a:srgbClr val="E46C0A"/>
              </a:solidFill>
              <a:latin typeface="Verdana" pitchFamily="34" charset="0"/>
            </a:endParaRPr>
          </a:p>
        </p:txBody>
      </p:sp>
      <p:sp>
        <p:nvSpPr>
          <p:cNvPr id="8206" name="TextBox 17"/>
          <p:cNvSpPr txBox="1">
            <a:spLocks noChangeArrowheads="1"/>
          </p:cNvSpPr>
          <p:nvPr/>
        </p:nvSpPr>
        <p:spPr bwMode="auto">
          <a:xfrm>
            <a:off x="0" y="5581104"/>
            <a:ext cx="35638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ru-RU" altLang="ko-KR" sz="1600" b="1" u="sng" dirty="0" smtClean="0">
                <a:latin typeface="Verdana" pitchFamily="34" charset="0"/>
              </a:rPr>
              <a:t>Зона 3. Жировая прослойка</a:t>
            </a:r>
            <a:endParaRPr lang="ko-KR" altLang="en-US" sz="1600" b="1" u="sng" dirty="0">
              <a:latin typeface="Verdana" pitchFamily="34" charset="0"/>
            </a:endParaRPr>
          </a:p>
        </p:txBody>
      </p:sp>
      <p:sp>
        <p:nvSpPr>
          <p:cNvPr id="8207" name="TextBox 18"/>
          <p:cNvSpPr txBox="1">
            <a:spLocks noChangeArrowheads="1"/>
          </p:cNvSpPr>
          <p:nvPr/>
        </p:nvSpPr>
        <p:spPr bwMode="auto">
          <a:xfrm>
            <a:off x="0" y="6286500"/>
            <a:ext cx="341987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ru-RU" altLang="ko-KR" sz="1600" b="1" u="sng" dirty="0" smtClean="0">
                <a:latin typeface="Verdana" pitchFamily="34" charset="0"/>
              </a:rPr>
              <a:t>Зона 4. Мышечный слой</a:t>
            </a:r>
            <a:r>
              <a:rPr lang="en-US" altLang="ko-KR" sz="1600" b="1" u="sng" dirty="0" smtClean="0">
                <a:latin typeface="Verdana" pitchFamily="34" charset="0"/>
              </a:rPr>
              <a:t> </a:t>
            </a:r>
            <a:endParaRPr lang="ko-KR" altLang="en-US" sz="1600" b="1" u="sng" dirty="0">
              <a:latin typeface="Verdana" pitchFamily="34" charset="0"/>
            </a:endParaRPr>
          </a:p>
        </p:txBody>
      </p:sp>
      <p:sp>
        <p:nvSpPr>
          <p:cNvPr id="8208" name="직사각형 19"/>
          <p:cNvSpPr>
            <a:spLocks noChangeArrowheads="1"/>
          </p:cNvSpPr>
          <p:nvPr/>
        </p:nvSpPr>
        <p:spPr bwMode="auto">
          <a:xfrm>
            <a:off x="3707904" y="5581104"/>
            <a:ext cx="543609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fontAlgn="base">
              <a:spcBef>
                <a:spcPct val="0"/>
              </a:spcBef>
              <a:spcAft>
                <a:spcPct val="0"/>
              </a:spcAft>
            </a:pPr>
            <a:r>
              <a:rPr kumimoji="1" lang="ru-RU" altLang="ko-KR" sz="1400" dirty="0" smtClean="0">
                <a:solidFill>
                  <a:prstClr val="black"/>
                </a:solidFill>
                <a:latin typeface="Verdana" pitchFamily="34" charset="0"/>
                <a:ea typeface="굴림" charset="-127"/>
              </a:rPr>
              <a:t>Слой </a:t>
            </a:r>
            <a:r>
              <a:rPr kumimoji="1" lang="ru-RU" altLang="ko-KR" sz="1400" dirty="0">
                <a:solidFill>
                  <a:prstClr val="black"/>
                </a:solidFill>
                <a:latin typeface="Verdana" pitchFamily="34" charset="0"/>
                <a:ea typeface="굴림" charset="-127"/>
              </a:rPr>
              <a:t>кожного сала на руках, шее и лице становится заметно </a:t>
            </a:r>
            <a:r>
              <a:rPr kumimoji="1" lang="ru-RU" altLang="ko-KR" sz="1400" dirty="0" smtClean="0">
                <a:solidFill>
                  <a:prstClr val="black"/>
                </a:solidFill>
                <a:latin typeface="Verdana" pitchFamily="34" charset="0"/>
                <a:ea typeface="굴림" charset="-127"/>
              </a:rPr>
              <a:t>меньше.</a:t>
            </a:r>
            <a:endParaRPr kumimoji="1" lang="ko-KR" altLang="en-US" sz="1400" dirty="0">
              <a:solidFill>
                <a:prstClr val="black"/>
              </a:solidFill>
              <a:latin typeface="굴림" charset="-127"/>
              <a:ea typeface="굴림" charset="-127"/>
            </a:endParaRPr>
          </a:p>
          <a:p>
            <a:endParaRPr lang="ko-KR" altLang="en-US" sz="1600" dirty="0"/>
          </a:p>
        </p:txBody>
      </p:sp>
      <p:sp>
        <p:nvSpPr>
          <p:cNvPr id="8209" name="TextBox 20"/>
          <p:cNvSpPr txBox="1">
            <a:spLocks noChangeArrowheads="1"/>
          </p:cNvSpPr>
          <p:nvPr/>
        </p:nvSpPr>
        <p:spPr bwMode="auto">
          <a:xfrm>
            <a:off x="3131840" y="6286500"/>
            <a:ext cx="601216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ru-RU" altLang="ko-KR" sz="1400" dirty="0" smtClean="0">
                <a:solidFill>
                  <a:prstClr val="black"/>
                </a:solidFill>
                <a:latin typeface="Verdana" pitchFamily="34" charset="0"/>
              </a:rPr>
              <a:t>Усиливаются </a:t>
            </a:r>
            <a:r>
              <a:rPr lang="ru-RU" altLang="ko-KR" sz="1400" dirty="0">
                <a:solidFill>
                  <a:prstClr val="black"/>
                </a:solidFill>
                <a:latin typeface="Verdana" pitchFamily="34" charset="0"/>
              </a:rPr>
              <a:t>мимические морщины. Мускулатура лица становится более </a:t>
            </a:r>
            <a:r>
              <a:rPr lang="ru-RU" altLang="ko-KR" sz="1400" dirty="0" smtClean="0">
                <a:solidFill>
                  <a:prstClr val="black"/>
                </a:solidFill>
                <a:latin typeface="Verdana" pitchFamily="34" charset="0"/>
              </a:rPr>
              <a:t>выраженной.</a:t>
            </a:r>
            <a:endParaRPr lang="ko-KR" altLang="en-US" sz="1400" dirty="0">
              <a:latin typeface="Verdana" pitchFamily="34" charset="0"/>
            </a:endParaRPr>
          </a:p>
        </p:txBody>
      </p:sp>
      <p:sp>
        <p:nvSpPr>
          <p:cNvPr id="18" name="TextBox 2"/>
          <p:cNvSpPr txBox="1">
            <a:spLocks noChangeArrowheads="1"/>
          </p:cNvSpPr>
          <p:nvPr/>
        </p:nvSpPr>
        <p:spPr bwMode="auto">
          <a:xfrm>
            <a:off x="142875" y="100013"/>
            <a:ext cx="8072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pPr>
            <a:r>
              <a:rPr kumimoji="0" lang="ru-RU" altLang="ko-KR" sz="1800" b="1" dirty="0" smtClean="0">
                <a:latin typeface="Verdana" pitchFamily="34" charset="0"/>
                <a:ea typeface="굴림" charset="-127"/>
              </a:rPr>
              <a:t>4 зоны </a:t>
            </a:r>
            <a:r>
              <a:rPr kumimoji="0" lang="ru-RU" altLang="ko-KR" sz="1800" b="1" dirty="0">
                <a:latin typeface="Verdana" pitchFamily="34" charset="0"/>
                <a:ea typeface="굴림" charset="-127"/>
              </a:rPr>
              <a:t>старения</a:t>
            </a:r>
            <a:endParaRPr kumimoji="0" lang="ko-KR" altLang="en-US" sz="1800" b="1" dirty="0">
              <a:latin typeface="Verdana" pitchFamily="34" charset="0"/>
            </a:endParaRPr>
          </a:p>
        </p:txBody>
      </p:sp>
      <p:sp>
        <p:nvSpPr>
          <p:cNvPr id="19" name="TextBox 5"/>
          <p:cNvSpPr txBox="1">
            <a:spLocks noChangeArrowheads="1"/>
          </p:cNvSpPr>
          <p:nvPr/>
        </p:nvSpPr>
        <p:spPr bwMode="auto">
          <a:xfrm>
            <a:off x="0" y="765175"/>
            <a:ext cx="5715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800100" indent="-34290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pPr>
            <a:r>
              <a:rPr lang="ru-RU" altLang="ko-KR" sz="1600" b="1" u="sng" dirty="0" smtClean="0">
                <a:latin typeface="Verdana" pitchFamily="34" charset="0"/>
                <a:ea typeface="굴림" charset="-127"/>
              </a:rPr>
              <a:t>Зона 1. Эпидермис</a:t>
            </a:r>
            <a:endParaRPr lang="en-US" altLang="ko-KR" sz="1600" b="1" u="sng" dirty="0">
              <a:latin typeface="Verdana" pitchFamily="34" charset="0"/>
              <a:ea typeface="굴림" charset="-127"/>
            </a:endParaRPr>
          </a:p>
          <a:p>
            <a:pPr eaLnBrk="1" hangingPunct="1">
              <a:spcBef>
                <a:spcPct val="0"/>
              </a:spcBef>
              <a:buFontTx/>
              <a:buNone/>
            </a:pPr>
            <a:r>
              <a:rPr lang="en-US" altLang="ko-KR" sz="1600" dirty="0">
                <a:latin typeface="Verdana" pitchFamily="34" charset="0"/>
                <a:ea typeface="굴림" charset="-127"/>
              </a:rPr>
              <a:t>   </a:t>
            </a:r>
          </a:p>
          <a:p>
            <a:pPr lvl="1" eaLnBrk="1" hangingPunct="1">
              <a:spcBef>
                <a:spcPct val="0"/>
              </a:spcBef>
              <a:buFontTx/>
              <a:buAutoNum type="circleNumDbPlain"/>
            </a:pPr>
            <a:r>
              <a:rPr lang="ru-RU" altLang="ko-KR" sz="1400" dirty="0" smtClean="0">
                <a:latin typeface="Verdana" pitchFamily="34" charset="0"/>
                <a:ea typeface="굴림" charset="-127"/>
              </a:rPr>
              <a:t>Уплотнение</a:t>
            </a:r>
            <a:endParaRPr lang="en-US" altLang="ko-KR" sz="1400" dirty="0">
              <a:latin typeface="Verdana" pitchFamily="34" charset="0"/>
              <a:ea typeface="굴림" charset="-127"/>
            </a:endParaRPr>
          </a:p>
          <a:p>
            <a:pPr lvl="1" eaLnBrk="1" hangingPunct="1">
              <a:spcBef>
                <a:spcPct val="0"/>
              </a:spcBef>
              <a:buFontTx/>
              <a:buAutoNum type="circleNumDbPlain"/>
            </a:pPr>
            <a:r>
              <a:rPr lang="ru-RU" altLang="ko-KR" sz="1400" dirty="0" smtClean="0">
                <a:latin typeface="Verdana" pitchFamily="34" charset="0"/>
                <a:ea typeface="굴림" charset="-127"/>
              </a:rPr>
              <a:t>Уменьшение </a:t>
            </a:r>
            <a:r>
              <a:rPr lang="ru-RU" altLang="ko-KR" sz="1400" dirty="0">
                <a:latin typeface="Verdana" pitchFamily="34" charset="0"/>
                <a:ea typeface="굴림" charset="-127"/>
              </a:rPr>
              <a:t>кожного сала</a:t>
            </a:r>
            <a:r>
              <a:rPr lang="en-US" altLang="ko-KR" sz="1400" dirty="0">
                <a:latin typeface="Verdana" pitchFamily="34" charset="0"/>
                <a:ea typeface="굴림" charset="-127"/>
              </a:rPr>
              <a:t> </a:t>
            </a:r>
            <a:endParaRPr lang="ko-KR" altLang="en-US" sz="1400" dirty="0">
              <a:latin typeface="Verdana" pitchFamily="34" charset="0"/>
              <a:ea typeface="굴림" charset="-127"/>
            </a:endParaRPr>
          </a:p>
          <a:p>
            <a:pPr lvl="1" eaLnBrk="1" hangingPunct="1">
              <a:spcBef>
                <a:spcPct val="0"/>
              </a:spcBef>
              <a:buFontTx/>
              <a:buAutoNum type="circleNumDbPlain"/>
            </a:pPr>
            <a:r>
              <a:rPr lang="ru-RU" altLang="ko-KR" sz="1400" dirty="0" smtClean="0">
                <a:latin typeface="Verdana" pitchFamily="34" charset="0"/>
                <a:ea typeface="굴림" charset="-127"/>
              </a:rPr>
              <a:t>Клетки</a:t>
            </a:r>
            <a:r>
              <a:rPr lang="ru-RU" altLang="ko-KR" sz="1400" dirty="0">
                <a:latin typeface="Verdana" pitchFamily="34" charset="0"/>
                <a:ea typeface="굴림" charset="-127"/>
              </a:rPr>
              <a:t>, вырабатывающие меланин, становятся более активными</a:t>
            </a:r>
            <a:r>
              <a:rPr lang="en-US" altLang="ko-KR" sz="1400" dirty="0">
                <a:latin typeface="Verdana" pitchFamily="34" charset="0"/>
                <a:ea typeface="굴림" charset="-127"/>
              </a:rPr>
              <a:t>   </a:t>
            </a:r>
            <a:endParaRPr lang="ko-KR" altLang="en-US" sz="1400" dirty="0">
              <a:latin typeface="Verdana" pitchFamily="34" charset="0"/>
              <a:ea typeface="굴림" charset="-127"/>
            </a:endParaRPr>
          </a:p>
        </p:txBody>
      </p:sp>
      <p:sp>
        <p:nvSpPr>
          <p:cNvPr id="20" name="TextBox 7"/>
          <p:cNvSpPr txBox="1">
            <a:spLocks noChangeArrowheads="1"/>
          </p:cNvSpPr>
          <p:nvPr/>
        </p:nvSpPr>
        <p:spPr bwMode="auto">
          <a:xfrm>
            <a:off x="6378575" y="1225550"/>
            <a:ext cx="25003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pPr>
            <a:r>
              <a:rPr lang="ru-RU" altLang="ko-KR" sz="1400" dirty="0" smtClean="0">
                <a:latin typeface="Verdana" pitchFamily="34" charset="0"/>
                <a:ea typeface="굴림" charset="-127"/>
              </a:rPr>
              <a:t>сухость</a:t>
            </a:r>
            <a:r>
              <a:rPr lang="ru-RU" altLang="ko-KR" sz="1400" dirty="0">
                <a:latin typeface="Verdana" pitchFamily="34" charset="0"/>
                <a:ea typeface="굴림" charset="-127"/>
              </a:rPr>
              <a:t>, тусклость, неоднородный и безжизненный цвет лица</a:t>
            </a:r>
            <a:endParaRPr lang="ko-KR" altLang="en-US" sz="1400" dirty="0">
              <a:latin typeface="Verdana" pitchFamily="34" charset="0"/>
              <a:ea typeface="굴림" charset="-127"/>
            </a:endParaRPr>
          </a:p>
        </p:txBody>
      </p:sp>
      <p:sp>
        <p:nvSpPr>
          <p:cNvPr id="21" name="TextBox 10"/>
          <p:cNvSpPr txBox="1">
            <a:spLocks noChangeArrowheads="1"/>
          </p:cNvSpPr>
          <p:nvPr/>
        </p:nvSpPr>
        <p:spPr bwMode="auto">
          <a:xfrm>
            <a:off x="0" y="2869634"/>
            <a:ext cx="5429249"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800100" indent="-34290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fontAlgn="base" hangingPunct="1">
              <a:spcBef>
                <a:spcPct val="0"/>
              </a:spcBef>
              <a:spcAft>
                <a:spcPct val="0"/>
              </a:spcAft>
              <a:buFontTx/>
              <a:buNone/>
              <a:defRPr/>
            </a:pPr>
            <a:r>
              <a:rPr kumimoji="1" lang="ru-RU" altLang="ko-KR" sz="1600" b="1" u="sng" dirty="0" smtClean="0">
                <a:solidFill>
                  <a:prstClr val="black"/>
                </a:solidFill>
                <a:latin typeface="Verdana" pitchFamily="34" charset="0"/>
                <a:ea typeface="굴림" charset="-127"/>
              </a:rPr>
              <a:t>Зона 2. Дерма</a:t>
            </a:r>
            <a:endParaRPr kumimoji="1" lang="en-US" altLang="ko-KR" sz="1600" b="1" u="sng" dirty="0" smtClean="0">
              <a:solidFill>
                <a:prstClr val="black"/>
              </a:solidFill>
              <a:latin typeface="Verdana" pitchFamily="34" charset="0"/>
              <a:ea typeface="굴림" charset="-127"/>
            </a:endParaRPr>
          </a:p>
          <a:p>
            <a:pPr lvl="1" eaLnBrk="1" fontAlgn="base" hangingPunct="1">
              <a:spcBef>
                <a:spcPct val="0"/>
              </a:spcBef>
              <a:spcAft>
                <a:spcPct val="0"/>
              </a:spcAft>
              <a:buFontTx/>
              <a:buAutoNum type="circleNumDbPlain"/>
              <a:defRPr/>
            </a:pPr>
            <a:r>
              <a:rPr kumimoji="1" lang="ru-RU" altLang="ko-KR" sz="1400" dirty="0" smtClean="0">
                <a:solidFill>
                  <a:prstClr val="black"/>
                </a:solidFill>
                <a:latin typeface="Verdana" pitchFamily="34" charset="0"/>
                <a:ea typeface="굴림" charset="-127"/>
              </a:rPr>
              <a:t>Истончение</a:t>
            </a:r>
            <a:endParaRPr kumimoji="1" lang="en-US" altLang="ko-KR" sz="1400" dirty="0" smtClean="0">
              <a:solidFill>
                <a:prstClr val="black"/>
              </a:solidFill>
              <a:latin typeface="Verdana" pitchFamily="34" charset="0"/>
              <a:ea typeface="굴림" charset="-127"/>
            </a:endParaRPr>
          </a:p>
          <a:p>
            <a:pPr lvl="1" eaLnBrk="1" fontAlgn="base" hangingPunct="1">
              <a:spcBef>
                <a:spcPct val="0"/>
              </a:spcBef>
              <a:spcAft>
                <a:spcPct val="0"/>
              </a:spcAft>
              <a:buFontTx/>
              <a:buAutoNum type="circleNumDbPlain"/>
              <a:defRPr/>
            </a:pPr>
            <a:r>
              <a:rPr kumimoji="1" lang="ru-RU" altLang="ko-KR" sz="1400" dirty="0" smtClean="0">
                <a:solidFill>
                  <a:prstClr val="black"/>
                </a:solidFill>
                <a:latin typeface="Verdana" pitchFamily="34" charset="0"/>
                <a:ea typeface="굴림" charset="-127"/>
              </a:rPr>
              <a:t>Разрушение коллагеновых и </a:t>
            </a:r>
            <a:r>
              <a:rPr kumimoji="1" lang="ru-RU" altLang="ko-KR" sz="1400" dirty="0" err="1" smtClean="0">
                <a:solidFill>
                  <a:prstClr val="black"/>
                </a:solidFill>
                <a:latin typeface="Verdana" pitchFamily="34" charset="0"/>
                <a:ea typeface="굴림" charset="-127"/>
              </a:rPr>
              <a:t>эластиновых</a:t>
            </a:r>
            <a:r>
              <a:rPr kumimoji="1" lang="ru-RU" altLang="ko-KR" sz="1400" dirty="0" smtClean="0">
                <a:solidFill>
                  <a:prstClr val="black"/>
                </a:solidFill>
                <a:latin typeface="Verdana" pitchFamily="34" charset="0"/>
                <a:ea typeface="굴림" charset="-127"/>
              </a:rPr>
              <a:t> волокон</a:t>
            </a:r>
            <a:endParaRPr kumimoji="1" lang="en-US" altLang="ko-KR" sz="1400" dirty="0" smtClean="0">
              <a:solidFill>
                <a:prstClr val="black"/>
              </a:solidFill>
              <a:latin typeface="Verdana" pitchFamily="34" charset="0"/>
              <a:ea typeface="굴림" charset="-127"/>
            </a:endParaRPr>
          </a:p>
          <a:p>
            <a:pPr lvl="1" eaLnBrk="1" fontAlgn="base" hangingPunct="1">
              <a:spcBef>
                <a:spcPct val="0"/>
              </a:spcBef>
              <a:spcAft>
                <a:spcPct val="0"/>
              </a:spcAft>
              <a:buFontTx/>
              <a:buAutoNum type="circleNumDbPlain"/>
              <a:defRPr/>
            </a:pPr>
            <a:r>
              <a:rPr kumimoji="1" lang="ru-RU" altLang="ko-KR" sz="1400" dirty="0" smtClean="0">
                <a:solidFill>
                  <a:prstClr val="black"/>
                </a:solidFill>
                <a:latin typeface="Verdana" pitchFamily="34" charset="0"/>
                <a:ea typeface="굴림" charset="-127"/>
              </a:rPr>
              <a:t>Сокращение активности </a:t>
            </a:r>
            <a:r>
              <a:rPr kumimoji="1" lang="ru-RU" altLang="ko-KR" sz="1400" dirty="0" err="1" smtClean="0">
                <a:solidFill>
                  <a:prstClr val="black"/>
                </a:solidFill>
                <a:latin typeface="Verdana" pitchFamily="34" charset="0"/>
                <a:ea typeface="굴림" charset="-127"/>
              </a:rPr>
              <a:t>фибропластов</a:t>
            </a:r>
            <a:r>
              <a:rPr kumimoji="1" lang="ru-RU" altLang="ko-KR" sz="1400" dirty="0" smtClean="0">
                <a:solidFill>
                  <a:prstClr val="black"/>
                </a:solidFill>
                <a:latin typeface="Verdana" pitchFamily="34" charset="0"/>
                <a:ea typeface="굴림" charset="-127"/>
              </a:rPr>
              <a:t> – клеток, отвечающих за формирование коллагена и эластина</a:t>
            </a:r>
            <a:endParaRPr kumimoji="1" lang="en-US" altLang="ko-KR" sz="1400" dirty="0" smtClean="0">
              <a:solidFill>
                <a:prstClr val="black"/>
              </a:solidFill>
              <a:latin typeface="Verdana" pitchFamily="34" charset="0"/>
              <a:ea typeface="굴림" charset="-127"/>
            </a:endParaRPr>
          </a:p>
          <a:p>
            <a:pPr lvl="1" eaLnBrk="1" fontAlgn="base" hangingPunct="1">
              <a:spcBef>
                <a:spcPct val="0"/>
              </a:spcBef>
              <a:spcAft>
                <a:spcPct val="0"/>
              </a:spcAft>
              <a:buFontTx/>
              <a:buAutoNum type="circleNumDbPlain"/>
              <a:defRPr/>
            </a:pPr>
            <a:r>
              <a:rPr kumimoji="1" lang="ru-RU" altLang="ko-KR" sz="1400" dirty="0" smtClean="0">
                <a:solidFill>
                  <a:prstClr val="black"/>
                </a:solidFill>
                <a:latin typeface="Verdana" pitchFamily="34" charset="0"/>
                <a:ea typeface="굴림" charset="-127"/>
              </a:rPr>
              <a:t>Проникновение в дерму меланина</a:t>
            </a:r>
            <a:endParaRPr kumimoji="1" lang="ko-KR" altLang="en-US" sz="1400" dirty="0" smtClean="0">
              <a:solidFill>
                <a:prstClr val="black"/>
              </a:solidFill>
              <a:latin typeface="Verdana" pitchFamily="34" charset="0"/>
              <a:ea typeface="굴림" charset="-127"/>
            </a:endParaRPr>
          </a:p>
        </p:txBody>
      </p:sp>
    </p:spTree>
    <p:extLst>
      <p:ext uri="{BB962C8B-B14F-4D97-AF65-F5344CB8AC3E}">
        <p14:creationId xmlns:p14="http://schemas.microsoft.com/office/powerpoint/2010/main" xmlns="" val="3801051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895" y="980728"/>
            <a:ext cx="1503041" cy="512193"/>
          </a:xfrm>
          <a:prstGeom prst="rect">
            <a:avLst/>
          </a:prstGeom>
          <a:solidFill>
            <a:schemeClr val="tx1">
              <a:lumMod val="50000"/>
              <a:lumOff val="50000"/>
            </a:schemeClr>
          </a:solidFill>
          <a:ln>
            <a:noFill/>
          </a:ln>
        </p:spPr>
        <p:txBody>
          <a:bodyPr wrap="square" lIns="36000" tIns="36000" rIns="36000" bIns="36000" rtlCol="0" anchor="ctr" anchorCtr="0">
            <a:noAutofit/>
          </a:bodyPr>
          <a:lstStyle/>
          <a:p>
            <a:pPr algn="ctr"/>
            <a:r>
              <a:rPr lang="en-US" altLang="ko-KR" sz="1400" b="1" dirty="0" smtClean="0">
                <a:solidFill>
                  <a:schemeClr val="bg1"/>
                </a:solidFill>
                <a:latin typeface="Arial" pitchFamily="34" charset="0"/>
                <a:cs typeface="Arial" pitchFamily="34" charset="0"/>
              </a:rPr>
              <a:t>Step 1</a:t>
            </a:r>
            <a:endParaRPr lang="ko-KR" altLang="en-US" sz="1400" b="1" dirty="0">
              <a:solidFill>
                <a:schemeClr val="bg1"/>
              </a:solidFill>
              <a:latin typeface="Arial" pitchFamily="34" charset="0"/>
              <a:cs typeface="Arial" pitchFamily="34" charset="0"/>
            </a:endParaRPr>
          </a:p>
        </p:txBody>
      </p:sp>
      <p:sp>
        <p:nvSpPr>
          <p:cNvPr id="5" name="TextBox 4"/>
          <p:cNvSpPr txBox="1"/>
          <p:nvPr/>
        </p:nvSpPr>
        <p:spPr>
          <a:xfrm>
            <a:off x="1933962" y="988602"/>
            <a:ext cx="1522600" cy="512193"/>
          </a:xfrm>
          <a:prstGeom prst="rect">
            <a:avLst/>
          </a:prstGeom>
          <a:solidFill>
            <a:schemeClr val="tx1">
              <a:lumMod val="50000"/>
              <a:lumOff val="50000"/>
            </a:schemeClr>
          </a:solidFill>
          <a:ln>
            <a:noFill/>
          </a:ln>
        </p:spPr>
        <p:txBody>
          <a:bodyPr wrap="square" lIns="36000" tIns="36000" rIns="36000" bIns="36000" rtlCol="0" anchor="ctr" anchorCtr="0">
            <a:noAutofit/>
          </a:bodyPr>
          <a:lstStyle>
            <a:defPPr>
              <a:defRPr lang="ko-KR"/>
            </a:defPPr>
            <a:lvl1pPr algn="ctr">
              <a:defRPr sz="1200" b="1">
                <a:solidFill>
                  <a:schemeClr val="bg1"/>
                </a:solidFill>
                <a:latin typeface="Arial" pitchFamily="34" charset="0"/>
                <a:cs typeface="Arial" pitchFamily="34" charset="0"/>
              </a:defRPr>
            </a:lvl1pPr>
          </a:lstStyle>
          <a:p>
            <a:r>
              <a:rPr lang="en-US" altLang="ko-KR" sz="1400" dirty="0"/>
              <a:t>Step 2</a:t>
            </a:r>
            <a:endParaRPr lang="ko-KR" altLang="en-US" sz="1400" dirty="0"/>
          </a:p>
        </p:txBody>
      </p:sp>
      <p:sp>
        <p:nvSpPr>
          <p:cNvPr id="6" name="TextBox 5"/>
          <p:cNvSpPr txBox="1"/>
          <p:nvPr/>
        </p:nvSpPr>
        <p:spPr>
          <a:xfrm>
            <a:off x="3806169" y="980728"/>
            <a:ext cx="1512167" cy="512193"/>
          </a:xfrm>
          <a:prstGeom prst="rect">
            <a:avLst/>
          </a:prstGeom>
          <a:solidFill>
            <a:schemeClr val="tx1">
              <a:lumMod val="50000"/>
              <a:lumOff val="50000"/>
            </a:schemeClr>
          </a:solidFill>
          <a:ln>
            <a:noFill/>
          </a:ln>
        </p:spPr>
        <p:txBody>
          <a:bodyPr wrap="square" lIns="36000" tIns="36000" rIns="36000" bIns="36000" rtlCol="0" anchor="ctr" anchorCtr="0">
            <a:noAutofit/>
          </a:bodyPr>
          <a:lstStyle>
            <a:defPPr>
              <a:defRPr lang="ko-KR"/>
            </a:defPPr>
            <a:lvl1pPr algn="ctr">
              <a:defRPr sz="1200" b="1">
                <a:solidFill>
                  <a:schemeClr val="bg1"/>
                </a:solidFill>
                <a:latin typeface="Arial" pitchFamily="34" charset="0"/>
                <a:cs typeface="Arial" pitchFamily="34" charset="0"/>
              </a:defRPr>
            </a:lvl1pPr>
          </a:lstStyle>
          <a:p>
            <a:r>
              <a:rPr lang="en-US" altLang="ko-KR" sz="1400" dirty="0"/>
              <a:t>Step 3</a:t>
            </a:r>
            <a:endParaRPr lang="ko-KR" altLang="en-US" sz="1400" dirty="0"/>
          </a:p>
        </p:txBody>
      </p:sp>
      <p:sp>
        <p:nvSpPr>
          <p:cNvPr id="7" name="TextBox 6"/>
          <p:cNvSpPr txBox="1"/>
          <p:nvPr/>
        </p:nvSpPr>
        <p:spPr>
          <a:xfrm>
            <a:off x="5606370" y="980728"/>
            <a:ext cx="1656182" cy="512193"/>
          </a:xfrm>
          <a:prstGeom prst="rect">
            <a:avLst/>
          </a:prstGeom>
          <a:solidFill>
            <a:schemeClr val="tx1">
              <a:lumMod val="50000"/>
              <a:lumOff val="50000"/>
            </a:schemeClr>
          </a:solidFill>
          <a:ln>
            <a:noFill/>
          </a:ln>
        </p:spPr>
        <p:txBody>
          <a:bodyPr wrap="square" lIns="36000" tIns="36000" rIns="36000" bIns="36000" rtlCol="0" anchor="ctr" anchorCtr="0">
            <a:noAutofit/>
          </a:bodyPr>
          <a:lstStyle>
            <a:defPPr>
              <a:defRPr lang="ko-KR"/>
            </a:defPPr>
            <a:lvl1pPr algn="ctr">
              <a:defRPr sz="1200" b="1">
                <a:solidFill>
                  <a:schemeClr val="bg1"/>
                </a:solidFill>
                <a:latin typeface="Arial" pitchFamily="34" charset="0"/>
                <a:cs typeface="Arial" pitchFamily="34" charset="0"/>
              </a:defRPr>
            </a:lvl1pPr>
          </a:lstStyle>
          <a:p>
            <a:r>
              <a:rPr lang="en-US" altLang="ko-KR" sz="1400" dirty="0"/>
              <a:t>Step 4</a:t>
            </a:r>
            <a:endParaRPr lang="ko-KR" altLang="en-US" sz="1400" dirty="0"/>
          </a:p>
        </p:txBody>
      </p:sp>
      <p:sp>
        <p:nvSpPr>
          <p:cNvPr id="8" name="TextBox 7"/>
          <p:cNvSpPr txBox="1"/>
          <p:nvPr/>
        </p:nvSpPr>
        <p:spPr>
          <a:xfrm>
            <a:off x="7475680" y="950640"/>
            <a:ext cx="1515063" cy="512193"/>
          </a:xfrm>
          <a:prstGeom prst="rect">
            <a:avLst/>
          </a:prstGeom>
          <a:solidFill>
            <a:schemeClr val="tx1">
              <a:lumMod val="50000"/>
              <a:lumOff val="50000"/>
            </a:schemeClr>
          </a:solidFill>
          <a:ln>
            <a:noFill/>
          </a:ln>
        </p:spPr>
        <p:txBody>
          <a:bodyPr wrap="square" lIns="36000" tIns="36000" rIns="36000" bIns="36000" rtlCol="0" anchor="ctr" anchorCtr="0">
            <a:noAutofit/>
          </a:bodyPr>
          <a:lstStyle>
            <a:defPPr>
              <a:defRPr lang="ko-KR"/>
            </a:defPPr>
            <a:lvl1pPr algn="ctr">
              <a:defRPr sz="1200" b="1">
                <a:solidFill>
                  <a:schemeClr val="bg1"/>
                </a:solidFill>
                <a:latin typeface="Arial" pitchFamily="34" charset="0"/>
                <a:cs typeface="Arial" pitchFamily="34" charset="0"/>
              </a:defRPr>
            </a:lvl1pPr>
          </a:lstStyle>
          <a:p>
            <a:r>
              <a:rPr lang="en-US" altLang="ko-KR" sz="1400" dirty="0"/>
              <a:t>Step 5</a:t>
            </a:r>
            <a:endParaRPr lang="ko-KR" altLang="en-US" sz="1400" dirty="0"/>
          </a:p>
        </p:txBody>
      </p:sp>
      <p:sp>
        <p:nvSpPr>
          <p:cNvPr id="9" name="모서리가 둥근 직사각형 8"/>
          <p:cNvSpPr/>
          <p:nvPr/>
        </p:nvSpPr>
        <p:spPr>
          <a:xfrm>
            <a:off x="214896" y="1600610"/>
            <a:ext cx="1503041" cy="1549819"/>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altLang="ko-KR" sz="1400" b="1" u="sng" dirty="0" smtClean="0">
                <a:solidFill>
                  <a:srgbClr val="C00000"/>
                </a:solidFill>
                <a:latin typeface="Arial" pitchFamily="34" charset="0"/>
                <a:cs typeface="Arial" pitchFamily="34" charset="0"/>
              </a:rPr>
              <a:t>Очистить</a:t>
            </a:r>
            <a:endParaRPr lang="en-US" altLang="ko-KR" sz="1400" b="1" u="sng" dirty="0" smtClean="0">
              <a:solidFill>
                <a:srgbClr val="C00000"/>
              </a:solidFill>
              <a:latin typeface="Arial" pitchFamily="34" charset="0"/>
              <a:cs typeface="Arial" pitchFamily="34" charset="0"/>
            </a:endParaRPr>
          </a:p>
          <a:p>
            <a:pPr algn="ctr"/>
            <a:endParaRPr lang="en-US" altLang="ko-KR" sz="1400" b="1" u="sng" dirty="0" smtClean="0">
              <a:solidFill>
                <a:schemeClr val="tx1">
                  <a:lumMod val="65000"/>
                  <a:lumOff val="35000"/>
                </a:schemeClr>
              </a:solidFill>
              <a:latin typeface="Arial" pitchFamily="34" charset="0"/>
              <a:cs typeface="Arial" pitchFamily="34" charset="0"/>
            </a:endParaRPr>
          </a:p>
          <a:p>
            <a:pPr algn="ctr"/>
            <a:r>
              <a:rPr lang="ru-RU" altLang="ko-KR" sz="1200" dirty="0" smtClean="0">
                <a:solidFill>
                  <a:schemeClr val="tx1">
                    <a:lumMod val="65000"/>
                    <a:lumOff val="35000"/>
                  </a:schemeClr>
                </a:solidFill>
                <a:latin typeface="Arial" pitchFamily="34" charset="0"/>
                <a:cs typeface="Arial" pitchFamily="34" charset="0"/>
              </a:rPr>
              <a:t>Для удаления макияжа и ежедневных загрязнений</a:t>
            </a:r>
            <a:endParaRPr lang="ko-KR" altLang="en-US" sz="1200" dirty="0">
              <a:solidFill>
                <a:schemeClr val="tx1">
                  <a:lumMod val="65000"/>
                  <a:lumOff val="35000"/>
                </a:schemeClr>
              </a:solidFill>
              <a:latin typeface="Arial" pitchFamily="34" charset="0"/>
              <a:cs typeface="Arial" pitchFamily="34" charset="0"/>
            </a:endParaRPr>
          </a:p>
        </p:txBody>
      </p:sp>
      <p:sp>
        <p:nvSpPr>
          <p:cNvPr id="10" name="모서리가 둥근 직사각형 9"/>
          <p:cNvSpPr/>
          <p:nvPr/>
        </p:nvSpPr>
        <p:spPr>
          <a:xfrm>
            <a:off x="1933961" y="1599459"/>
            <a:ext cx="1548849" cy="1550970"/>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ru-RU" altLang="ko-KR" sz="1400" b="1" u="sng" dirty="0" smtClean="0">
                <a:solidFill>
                  <a:srgbClr val="C00000"/>
                </a:solidFill>
                <a:latin typeface="Arial" pitchFamily="34" charset="0"/>
                <a:cs typeface="Arial" pitchFamily="34" charset="0"/>
              </a:rPr>
              <a:t>Тонизировать</a:t>
            </a:r>
            <a:endParaRPr lang="en-US" altLang="ko-KR" sz="1400" b="1" u="sng" dirty="0" smtClean="0">
              <a:solidFill>
                <a:schemeClr val="tx1">
                  <a:lumMod val="65000"/>
                  <a:lumOff val="35000"/>
                </a:schemeClr>
              </a:solidFill>
              <a:latin typeface="Arial" pitchFamily="34" charset="0"/>
              <a:cs typeface="Arial" pitchFamily="34" charset="0"/>
            </a:endParaRPr>
          </a:p>
          <a:p>
            <a:pPr algn="ctr"/>
            <a:r>
              <a:rPr lang="ru-RU" altLang="ko-KR" sz="1000" dirty="0" smtClean="0">
                <a:solidFill>
                  <a:schemeClr val="tx1">
                    <a:lumMod val="65000"/>
                    <a:lumOff val="35000"/>
                  </a:schemeClr>
                </a:solidFill>
                <a:latin typeface="Arial" pitchFamily="34" charset="0"/>
                <a:cs typeface="Arial" pitchFamily="34" charset="0"/>
              </a:rPr>
              <a:t>Для придания коже тонуса, восстановления природного баланса </a:t>
            </a:r>
            <a:r>
              <a:rPr lang="en-US" altLang="ko-KR" sz="1000" dirty="0" smtClean="0">
                <a:solidFill>
                  <a:schemeClr val="tx1">
                    <a:lumMod val="65000"/>
                    <a:lumOff val="35000"/>
                  </a:schemeClr>
                </a:solidFill>
                <a:latin typeface="Arial" pitchFamily="34" charset="0"/>
                <a:cs typeface="Arial" pitchFamily="34" charset="0"/>
              </a:rPr>
              <a:t>PH</a:t>
            </a:r>
            <a:r>
              <a:rPr lang="ru-RU" altLang="ko-KR" sz="1000" dirty="0" smtClean="0">
                <a:solidFill>
                  <a:schemeClr val="tx1">
                    <a:lumMod val="65000"/>
                    <a:lumOff val="35000"/>
                  </a:schemeClr>
                </a:solidFill>
                <a:latin typeface="Arial" pitchFamily="34" charset="0"/>
                <a:cs typeface="Arial" pitchFamily="34" charset="0"/>
              </a:rPr>
              <a:t> и очищения от остатков косметических средств</a:t>
            </a:r>
            <a:endParaRPr lang="ko-KR" altLang="en-US" sz="1000" dirty="0">
              <a:solidFill>
                <a:schemeClr val="tx1">
                  <a:lumMod val="65000"/>
                  <a:lumOff val="35000"/>
                </a:schemeClr>
              </a:solidFill>
              <a:latin typeface="Arial" pitchFamily="34" charset="0"/>
              <a:cs typeface="Arial" pitchFamily="34" charset="0"/>
            </a:endParaRPr>
          </a:p>
        </p:txBody>
      </p:sp>
      <p:sp>
        <p:nvSpPr>
          <p:cNvPr id="11" name="모서리가 둥근 직사각형 10"/>
          <p:cNvSpPr/>
          <p:nvPr/>
        </p:nvSpPr>
        <p:spPr>
          <a:xfrm>
            <a:off x="3734161" y="1551689"/>
            <a:ext cx="1584175" cy="1633445"/>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ru-RU" altLang="ko-KR" sz="1400" b="1" u="sng" dirty="0" smtClean="0">
                <a:solidFill>
                  <a:srgbClr val="C00000"/>
                </a:solidFill>
                <a:latin typeface="Arial" pitchFamily="34" charset="0"/>
                <a:cs typeface="Arial" pitchFamily="34" charset="0"/>
              </a:rPr>
              <a:t>Лечить</a:t>
            </a:r>
            <a:endParaRPr lang="en-US" altLang="ko-KR" sz="1400" b="1" u="sng" dirty="0" smtClean="0">
              <a:solidFill>
                <a:srgbClr val="C00000"/>
              </a:solidFill>
              <a:latin typeface="Arial" pitchFamily="34" charset="0"/>
              <a:cs typeface="Arial" pitchFamily="34" charset="0"/>
            </a:endParaRPr>
          </a:p>
          <a:p>
            <a:pPr algn="ctr"/>
            <a:endParaRPr lang="en-US" altLang="ko-KR" sz="1400" b="1" u="sng" dirty="0" smtClean="0">
              <a:solidFill>
                <a:schemeClr val="tx1">
                  <a:lumMod val="65000"/>
                  <a:lumOff val="35000"/>
                </a:schemeClr>
              </a:solidFill>
              <a:latin typeface="Arial" pitchFamily="34" charset="0"/>
              <a:cs typeface="Arial" pitchFamily="34" charset="0"/>
            </a:endParaRPr>
          </a:p>
          <a:p>
            <a:pPr algn="ctr"/>
            <a:r>
              <a:rPr lang="ru-RU" altLang="ko-KR" sz="1200" dirty="0" smtClean="0">
                <a:solidFill>
                  <a:schemeClr val="tx1">
                    <a:lumMod val="65000"/>
                    <a:lumOff val="35000"/>
                  </a:schemeClr>
                </a:solidFill>
                <a:latin typeface="Arial" pitchFamily="34" charset="0"/>
                <a:cs typeface="Arial" pitchFamily="34" charset="0"/>
              </a:rPr>
              <a:t>Для оказания помощи и решения конкретной проблемы</a:t>
            </a:r>
            <a:r>
              <a:rPr lang="en-US" altLang="ko-KR" sz="1200" dirty="0" smtClean="0">
                <a:solidFill>
                  <a:schemeClr val="tx1">
                    <a:lumMod val="65000"/>
                    <a:lumOff val="35000"/>
                  </a:schemeClr>
                </a:solidFill>
                <a:latin typeface="Arial" pitchFamily="34" charset="0"/>
                <a:cs typeface="Arial" pitchFamily="34" charset="0"/>
              </a:rPr>
              <a:t>  </a:t>
            </a:r>
            <a:endParaRPr lang="ko-KR" altLang="en-US" sz="1200" dirty="0">
              <a:solidFill>
                <a:schemeClr val="tx1">
                  <a:lumMod val="65000"/>
                  <a:lumOff val="35000"/>
                </a:schemeClr>
              </a:solidFill>
              <a:latin typeface="Arial" pitchFamily="34" charset="0"/>
              <a:cs typeface="Arial" pitchFamily="34" charset="0"/>
            </a:endParaRPr>
          </a:p>
        </p:txBody>
      </p:sp>
      <p:sp>
        <p:nvSpPr>
          <p:cNvPr id="12" name="모서리가 둥근 직사각형 11"/>
          <p:cNvSpPr/>
          <p:nvPr/>
        </p:nvSpPr>
        <p:spPr>
          <a:xfrm>
            <a:off x="5606367" y="1600610"/>
            <a:ext cx="1656185" cy="1644619"/>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ru-RU" altLang="ko-KR" sz="1200" b="1" u="sng" dirty="0" smtClean="0">
                <a:solidFill>
                  <a:srgbClr val="C00000"/>
                </a:solidFill>
                <a:latin typeface="Arial" pitchFamily="34" charset="0"/>
                <a:cs typeface="Arial" pitchFamily="34" charset="0"/>
              </a:rPr>
              <a:t>Контролировать баланс кожи и увлажнение</a:t>
            </a:r>
            <a:endParaRPr lang="en-US" altLang="ko-KR" sz="1200" b="1" u="sng" dirty="0" smtClean="0">
              <a:solidFill>
                <a:srgbClr val="C00000"/>
              </a:solidFill>
              <a:latin typeface="Arial" pitchFamily="34" charset="0"/>
              <a:cs typeface="Arial" pitchFamily="34" charset="0"/>
            </a:endParaRPr>
          </a:p>
          <a:p>
            <a:pPr algn="ctr"/>
            <a:r>
              <a:rPr lang="ru-RU" altLang="ko-KR" sz="1200" dirty="0" smtClean="0">
                <a:solidFill>
                  <a:schemeClr val="tx1">
                    <a:lumMod val="65000"/>
                    <a:lumOff val="35000"/>
                  </a:schemeClr>
                </a:solidFill>
                <a:latin typeface="Arial" pitchFamily="34" charset="0"/>
                <a:cs typeface="Arial" pitchFamily="34" charset="0"/>
              </a:rPr>
              <a:t>Для сохранения оптимального уровня  водно-жирового баланса кожи</a:t>
            </a:r>
            <a:r>
              <a:rPr lang="en-US" altLang="ko-KR" sz="1200" dirty="0" smtClean="0">
                <a:solidFill>
                  <a:schemeClr val="tx1">
                    <a:lumMod val="65000"/>
                    <a:lumOff val="35000"/>
                  </a:schemeClr>
                </a:solidFill>
                <a:latin typeface="Arial" pitchFamily="34" charset="0"/>
                <a:cs typeface="Arial" pitchFamily="34" charset="0"/>
              </a:rPr>
              <a:t>  </a:t>
            </a:r>
            <a:endParaRPr lang="ko-KR" altLang="en-US" sz="1200" dirty="0">
              <a:solidFill>
                <a:schemeClr val="tx1">
                  <a:lumMod val="65000"/>
                  <a:lumOff val="35000"/>
                </a:schemeClr>
              </a:solidFill>
              <a:latin typeface="Arial" pitchFamily="34" charset="0"/>
              <a:cs typeface="Arial" pitchFamily="34" charset="0"/>
            </a:endParaRPr>
          </a:p>
        </p:txBody>
      </p:sp>
      <p:sp>
        <p:nvSpPr>
          <p:cNvPr id="13" name="모서리가 둥근 직사각형 12"/>
          <p:cNvSpPr/>
          <p:nvPr/>
        </p:nvSpPr>
        <p:spPr>
          <a:xfrm>
            <a:off x="7406569" y="1565526"/>
            <a:ext cx="1584175" cy="1660720"/>
          </a:xfrm>
          <a:prstGeom prst="round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ru-RU" altLang="ko-KR" sz="1400" b="1" u="sng" dirty="0" smtClean="0">
                <a:solidFill>
                  <a:srgbClr val="C00000"/>
                </a:solidFill>
                <a:latin typeface="Arial" pitchFamily="34" charset="0"/>
                <a:cs typeface="Arial" pitchFamily="34" charset="0"/>
              </a:rPr>
              <a:t>Удержать влагу</a:t>
            </a:r>
            <a:endParaRPr lang="en-US" altLang="ko-KR" sz="1400" b="1" u="sng" dirty="0" smtClean="0">
              <a:solidFill>
                <a:schemeClr val="tx1">
                  <a:lumMod val="65000"/>
                  <a:lumOff val="35000"/>
                </a:schemeClr>
              </a:solidFill>
              <a:latin typeface="Arial" pitchFamily="34" charset="0"/>
              <a:cs typeface="Arial" pitchFamily="34" charset="0"/>
            </a:endParaRPr>
          </a:p>
          <a:p>
            <a:pPr algn="ctr"/>
            <a:r>
              <a:rPr lang="ru-RU" altLang="ko-KR" sz="1200" dirty="0" smtClean="0">
                <a:solidFill>
                  <a:schemeClr val="tx1">
                    <a:lumMod val="65000"/>
                    <a:lumOff val="35000"/>
                  </a:schemeClr>
                </a:solidFill>
                <a:latin typeface="Arial" pitchFamily="34" charset="0"/>
                <a:cs typeface="Arial" pitchFamily="34" charset="0"/>
              </a:rPr>
              <a:t>Для задержания испарения влаги с поверхности лица необходимо покрыть его защитной пленкой</a:t>
            </a:r>
            <a:endParaRPr lang="ko-KR" altLang="en-US" sz="1200" dirty="0">
              <a:solidFill>
                <a:schemeClr val="tx1">
                  <a:lumMod val="65000"/>
                  <a:lumOff val="35000"/>
                </a:schemeClr>
              </a:solidFill>
              <a:latin typeface="Arial" pitchFamily="34" charset="0"/>
              <a:cs typeface="Arial" pitchFamily="34" charset="0"/>
            </a:endParaRPr>
          </a:p>
        </p:txBody>
      </p:sp>
      <p:sp>
        <p:nvSpPr>
          <p:cNvPr id="14" name="모서리가 둥근 직사각형 13"/>
          <p:cNvSpPr/>
          <p:nvPr/>
        </p:nvSpPr>
        <p:spPr>
          <a:xfrm>
            <a:off x="214896" y="3245230"/>
            <a:ext cx="1503041" cy="642675"/>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altLang="ko-KR" sz="1400" dirty="0" smtClean="0">
                <a:solidFill>
                  <a:schemeClr val="bg1"/>
                </a:solidFill>
                <a:latin typeface="Arial" pitchFamily="34" charset="0"/>
                <a:cs typeface="Arial" pitchFamily="34" charset="0"/>
              </a:rPr>
              <a:t>Очищающее средство</a:t>
            </a:r>
            <a:endParaRPr lang="ko-KR" altLang="en-US" sz="1400" dirty="0">
              <a:solidFill>
                <a:schemeClr val="bg1"/>
              </a:solidFill>
              <a:latin typeface="Arial" pitchFamily="34" charset="0"/>
              <a:cs typeface="Arial" pitchFamily="34" charset="0"/>
            </a:endParaRPr>
          </a:p>
        </p:txBody>
      </p:sp>
      <p:sp>
        <p:nvSpPr>
          <p:cNvPr id="15" name="모서리가 둥근 직사각형 14"/>
          <p:cNvSpPr/>
          <p:nvPr/>
        </p:nvSpPr>
        <p:spPr>
          <a:xfrm>
            <a:off x="1924849" y="3258788"/>
            <a:ext cx="1531713" cy="642675"/>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altLang="ko-KR" sz="1400" dirty="0" smtClean="0">
                <a:solidFill>
                  <a:schemeClr val="bg1"/>
                </a:solidFill>
                <a:latin typeface="Arial" pitchFamily="34" charset="0"/>
                <a:cs typeface="Arial" pitchFamily="34" charset="0"/>
              </a:rPr>
              <a:t>Тоник</a:t>
            </a:r>
            <a:endParaRPr lang="ko-KR" altLang="en-US" sz="1400" dirty="0">
              <a:solidFill>
                <a:schemeClr val="bg1"/>
              </a:solidFill>
              <a:latin typeface="Arial" pitchFamily="34" charset="0"/>
              <a:cs typeface="Arial" pitchFamily="34" charset="0"/>
            </a:endParaRPr>
          </a:p>
        </p:txBody>
      </p:sp>
      <p:sp>
        <p:nvSpPr>
          <p:cNvPr id="16" name="모서리가 둥근 직사각형 15"/>
          <p:cNvSpPr/>
          <p:nvPr/>
        </p:nvSpPr>
        <p:spPr>
          <a:xfrm>
            <a:off x="3734161" y="3290381"/>
            <a:ext cx="1584175" cy="642675"/>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altLang="ko-KR" sz="1200" dirty="0" smtClean="0">
                <a:solidFill>
                  <a:schemeClr val="bg1"/>
                </a:solidFill>
                <a:latin typeface="Arial" pitchFamily="34" charset="0"/>
                <a:cs typeface="Arial" pitchFamily="34" charset="0"/>
              </a:rPr>
              <a:t>Эссенция</a:t>
            </a:r>
            <a:endParaRPr lang="en-US" altLang="ko-KR" sz="1200" dirty="0" smtClean="0">
              <a:solidFill>
                <a:schemeClr val="bg1"/>
              </a:solidFill>
              <a:latin typeface="Arial" pitchFamily="34" charset="0"/>
              <a:cs typeface="Arial" pitchFamily="34" charset="0"/>
            </a:endParaRPr>
          </a:p>
          <a:p>
            <a:pPr algn="ctr"/>
            <a:r>
              <a:rPr lang="ru-RU" altLang="ko-KR" sz="1200" dirty="0" smtClean="0">
                <a:solidFill>
                  <a:schemeClr val="bg1"/>
                </a:solidFill>
                <a:latin typeface="Arial" pitchFamily="34" charset="0"/>
                <a:cs typeface="Arial" pitchFamily="34" charset="0"/>
              </a:rPr>
              <a:t>Сыворотка</a:t>
            </a:r>
            <a:endParaRPr lang="ko-KR" altLang="en-US" sz="1200" dirty="0">
              <a:solidFill>
                <a:schemeClr val="bg1"/>
              </a:solidFill>
              <a:latin typeface="Arial" pitchFamily="34" charset="0"/>
              <a:cs typeface="Arial" pitchFamily="34" charset="0"/>
            </a:endParaRPr>
          </a:p>
        </p:txBody>
      </p:sp>
      <p:sp>
        <p:nvSpPr>
          <p:cNvPr id="17" name="모서리가 둥근 직사각형 16"/>
          <p:cNvSpPr/>
          <p:nvPr/>
        </p:nvSpPr>
        <p:spPr>
          <a:xfrm>
            <a:off x="5606368" y="3289654"/>
            <a:ext cx="1656183" cy="642675"/>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altLang="ko-KR" sz="1200" dirty="0" smtClean="0">
                <a:solidFill>
                  <a:schemeClr val="bg1"/>
                </a:solidFill>
                <a:latin typeface="Arial" pitchFamily="34" charset="0"/>
                <a:cs typeface="Arial" pitchFamily="34" charset="0"/>
              </a:rPr>
              <a:t>Эмульсия</a:t>
            </a:r>
            <a:endParaRPr lang="en-US" altLang="ko-KR" sz="1200" dirty="0" smtClean="0">
              <a:solidFill>
                <a:schemeClr val="bg1"/>
              </a:solidFill>
              <a:latin typeface="Arial" pitchFamily="34" charset="0"/>
              <a:cs typeface="Arial" pitchFamily="34" charset="0"/>
            </a:endParaRPr>
          </a:p>
          <a:p>
            <a:pPr algn="ctr"/>
            <a:r>
              <a:rPr lang="ru-RU" altLang="ko-KR" sz="1200" dirty="0" smtClean="0">
                <a:solidFill>
                  <a:schemeClr val="bg1"/>
                </a:solidFill>
                <a:latin typeface="Arial" pitchFamily="34" charset="0"/>
                <a:cs typeface="Arial" pitchFamily="34" charset="0"/>
              </a:rPr>
              <a:t>Лосьон</a:t>
            </a:r>
            <a:endParaRPr lang="ko-KR" altLang="en-US" sz="1200" dirty="0">
              <a:solidFill>
                <a:schemeClr val="bg1"/>
              </a:solidFill>
              <a:latin typeface="Arial" pitchFamily="34" charset="0"/>
              <a:cs typeface="Arial" pitchFamily="34" charset="0"/>
            </a:endParaRPr>
          </a:p>
        </p:txBody>
      </p:sp>
      <p:sp>
        <p:nvSpPr>
          <p:cNvPr id="18" name="모서리가 둥근 직사각형 17"/>
          <p:cNvSpPr/>
          <p:nvPr/>
        </p:nvSpPr>
        <p:spPr>
          <a:xfrm>
            <a:off x="7475679" y="3289654"/>
            <a:ext cx="1515064" cy="642675"/>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altLang="ko-KR" sz="1400" dirty="0" smtClean="0">
                <a:solidFill>
                  <a:schemeClr val="bg1"/>
                </a:solidFill>
                <a:latin typeface="Arial" pitchFamily="34" charset="0"/>
                <a:cs typeface="Arial" pitchFamily="34" charset="0"/>
              </a:rPr>
              <a:t>Крем</a:t>
            </a:r>
            <a:r>
              <a:rPr lang="en-US" altLang="ko-KR" sz="1400" dirty="0" smtClean="0">
                <a:solidFill>
                  <a:schemeClr val="bg1"/>
                </a:solidFill>
                <a:latin typeface="Arial" pitchFamily="34" charset="0"/>
                <a:cs typeface="Arial" pitchFamily="34" charset="0"/>
              </a:rPr>
              <a:t> </a:t>
            </a:r>
            <a:endParaRPr lang="ko-KR" altLang="en-US" sz="1400" dirty="0">
              <a:solidFill>
                <a:schemeClr val="bg1"/>
              </a:solidFill>
              <a:latin typeface="Arial" pitchFamily="34" charset="0"/>
              <a:cs typeface="Arial" pitchFamily="34" charset="0"/>
            </a:endParaRPr>
          </a:p>
        </p:txBody>
      </p:sp>
      <p:sp>
        <p:nvSpPr>
          <p:cNvPr id="19" name="모서리가 둥근 직사각형 18"/>
          <p:cNvSpPr/>
          <p:nvPr/>
        </p:nvSpPr>
        <p:spPr>
          <a:xfrm>
            <a:off x="100615" y="112150"/>
            <a:ext cx="8863871" cy="436694"/>
          </a:xfrm>
          <a:prstGeom prst="roundRect">
            <a:avLst/>
          </a:prstGeom>
          <a:solidFill>
            <a:srgbClr val="CC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ko-KR" b="1" dirty="0" smtClean="0">
                <a:solidFill>
                  <a:schemeClr val="bg1">
                    <a:lumMod val="95000"/>
                  </a:schemeClr>
                </a:solidFill>
                <a:latin typeface="Arial" pitchFamily="34" charset="0"/>
                <a:cs typeface="Arial" pitchFamily="34" charset="0"/>
              </a:rPr>
              <a:t>2. Этапы базового ухода за кожей и их роль</a:t>
            </a:r>
            <a:r>
              <a:rPr lang="en-US" altLang="ko-KR" b="1" dirty="0" smtClean="0">
                <a:solidFill>
                  <a:schemeClr val="bg1">
                    <a:lumMod val="95000"/>
                  </a:schemeClr>
                </a:solidFill>
                <a:latin typeface="Arial" pitchFamily="34" charset="0"/>
                <a:cs typeface="Arial" pitchFamily="34" charset="0"/>
              </a:rPr>
              <a:t> </a:t>
            </a:r>
            <a:endParaRPr lang="ko-KR" altLang="en-US" b="1" dirty="0">
              <a:solidFill>
                <a:schemeClr val="bg1">
                  <a:lumMod val="95000"/>
                </a:schemeClr>
              </a:solidFill>
              <a:latin typeface="Arial" pitchFamily="34" charset="0"/>
              <a:cs typeface="Arial" pitchFamily="34" charset="0"/>
            </a:endParaRPr>
          </a:p>
        </p:txBody>
      </p:sp>
      <p:sp>
        <p:nvSpPr>
          <p:cNvPr id="27" name="TextBox 26"/>
          <p:cNvSpPr txBox="1"/>
          <p:nvPr/>
        </p:nvSpPr>
        <p:spPr>
          <a:xfrm>
            <a:off x="241773" y="4293096"/>
            <a:ext cx="8640958" cy="2000548"/>
          </a:xfrm>
          <a:prstGeom prst="rect">
            <a:avLst/>
          </a:prstGeom>
          <a:noFill/>
        </p:spPr>
        <p:txBody>
          <a:bodyPr wrap="square" rtlCol="0">
            <a:spAutoFit/>
          </a:bodyPr>
          <a:lstStyle/>
          <a:p>
            <a:pPr algn="just"/>
            <a:r>
              <a:rPr lang="ru-RU" altLang="ko-KR" sz="1400" dirty="0" smtClean="0">
                <a:latin typeface="Calibri" pitchFamily="34" charset="0"/>
              </a:rPr>
              <a:t>Таков порядок ухода за лицом, предлагаемый большинством косметических линий. Но бывают и исключения – это зависит от текстуры того или иного продукта. Например, иногда эссенцию необходимо применять после эмульсии, если она обладает более легкой текстурой. </a:t>
            </a:r>
            <a:endParaRPr lang="en-US" altLang="ko-KR" sz="1400" dirty="0" smtClean="0">
              <a:latin typeface="Calibri" pitchFamily="34" charset="0"/>
            </a:endParaRPr>
          </a:p>
          <a:p>
            <a:pPr algn="just"/>
            <a:endParaRPr lang="ru-RU" altLang="ko-KR" sz="1400" dirty="0" smtClean="0">
              <a:latin typeface="Calibri" pitchFamily="34" charset="0"/>
            </a:endParaRPr>
          </a:p>
          <a:p>
            <a:pPr algn="ctr"/>
            <a:r>
              <a:rPr lang="ru-RU" altLang="ko-KR" sz="1400" dirty="0" smtClean="0">
                <a:latin typeface="Calibri" pitchFamily="34" charset="0"/>
              </a:rPr>
              <a:t>Но</a:t>
            </a:r>
            <a:r>
              <a:rPr lang="ru-RU" altLang="ko-KR" sz="1400" dirty="0">
                <a:latin typeface="Calibri" pitchFamily="34" charset="0"/>
              </a:rPr>
              <a:t>, несомненно, стоит запомнить </a:t>
            </a:r>
            <a:r>
              <a:rPr lang="ru-RU" altLang="ko-KR" sz="1400" dirty="0" smtClean="0">
                <a:latin typeface="Calibri" pitchFamily="34" charset="0"/>
              </a:rPr>
              <a:t>одно правило:</a:t>
            </a:r>
            <a:r>
              <a:rPr lang="ru-RU" altLang="ko-KR" sz="1400" u="sng" dirty="0" smtClean="0">
                <a:latin typeface="Calibri" pitchFamily="34" charset="0"/>
              </a:rPr>
              <a:t> </a:t>
            </a:r>
          </a:p>
          <a:p>
            <a:pPr algn="ctr"/>
            <a:r>
              <a:rPr lang="ru-RU" altLang="ko-KR" u="sng" dirty="0" smtClean="0">
                <a:latin typeface="Calibri" pitchFamily="34" charset="0"/>
              </a:rPr>
              <a:t>на порядок использования различных косметических продуктов влияет их текстура или степень плотности, поэтому начинать уход за кожей следует со средства с самой легкой текстурой, а завершать – с самой высокой плотностью.</a:t>
            </a:r>
            <a:endParaRPr lang="ko-KR" altLang="en-US" u="sng" dirty="0">
              <a:latin typeface="Calibri" pitchFamily="34" charset="0"/>
            </a:endParaRPr>
          </a:p>
        </p:txBody>
      </p:sp>
      <p:sp>
        <p:nvSpPr>
          <p:cNvPr id="28" name="오른쪽 화살표 27"/>
          <p:cNvSpPr/>
          <p:nvPr/>
        </p:nvSpPr>
        <p:spPr>
          <a:xfrm>
            <a:off x="1717937" y="3318220"/>
            <a:ext cx="216026" cy="4266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오른쪽 화살표 28"/>
          <p:cNvSpPr/>
          <p:nvPr/>
        </p:nvSpPr>
        <p:spPr>
          <a:xfrm>
            <a:off x="3530061" y="3397665"/>
            <a:ext cx="216026" cy="4266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오른쪽 화살표 29"/>
          <p:cNvSpPr/>
          <p:nvPr/>
        </p:nvSpPr>
        <p:spPr>
          <a:xfrm>
            <a:off x="5385776" y="3402640"/>
            <a:ext cx="216026" cy="4266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오른쪽 화살표 30"/>
          <p:cNvSpPr/>
          <p:nvPr/>
        </p:nvSpPr>
        <p:spPr>
          <a:xfrm>
            <a:off x="7298556" y="3397664"/>
            <a:ext cx="216026" cy="4266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53737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92" y="260648"/>
            <a:ext cx="8739296" cy="360850"/>
          </a:xfrm>
          <a:prstGeom prst="rect">
            <a:avLst/>
          </a:prstGeom>
          <a:noFill/>
          <a:ln w="19050">
            <a:solidFill>
              <a:srgbClr val="C00000"/>
            </a:solidFill>
          </a:ln>
        </p:spPr>
        <p:txBody>
          <a:bodyPr wrap="square" tIns="72000" bIns="72000" rtlCol="0">
            <a:spAutoFit/>
          </a:bodyPr>
          <a:lstStyle/>
          <a:p>
            <a:pPr algn="ctr"/>
            <a:r>
              <a:rPr lang="ru-RU" altLang="ko-KR" sz="1400" b="1" dirty="0" smtClean="0">
                <a:solidFill>
                  <a:srgbClr val="C00000"/>
                </a:solidFill>
                <a:latin typeface="Arial" pitchFamily="34" charset="0"/>
                <a:cs typeface="Arial" pitchFamily="34" charset="0"/>
              </a:rPr>
              <a:t>Очищение</a:t>
            </a:r>
            <a:r>
              <a:rPr lang="en-US" altLang="ko-KR" sz="1400" b="1" dirty="0" smtClean="0">
                <a:solidFill>
                  <a:srgbClr val="C00000"/>
                </a:solidFill>
                <a:latin typeface="Arial" pitchFamily="34" charset="0"/>
                <a:cs typeface="Arial" pitchFamily="34" charset="0"/>
              </a:rPr>
              <a:t>  </a:t>
            </a:r>
            <a:endParaRPr lang="ko-KR" altLang="en-US" sz="1400" b="1" dirty="0">
              <a:solidFill>
                <a:srgbClr val="C00000"/>
              </a:solidFill>
              <a:latin typeface="Arial" pitchFamily="34" charset="0"/>
              <a:cs typeface="Arial" pitchFamily="34" charset="0"/>
            </a:endParaRPr>
          </a:p>
        </p:txBody>
      </p:sp>
      <p:sp>
        <p:nvSpPr>
          <p:cNvPr id="3" name="직사각형 2"/>
          <p:cNvSpPr/>
          <p:nvPr/>
        </p:nvSpPr>
        <p:spPr>
          <a:xfrm>
            <a:off x="90274" y="835773"/>
            <a:ext cx="2643595" cy="471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b="1" dirty="0" smtClean="0">
                <a:solidFill>
                  <a:schemeClr val="bg1"/>
                </a:solidFill>
                <a:latin typeface="Arial" pitchFamily="34" charset="0"/>
                <a:cs typeface="Arial" pitchFamily="34" charset="0"/>
              </a:rPr>
              <a:t>1</a:t>
            </a:r>
            <a:r>
              <a:rPr lang="en-US" altLang="ko-KR" sz="1400" b="1" baseline="30000" dirty="0" smtClean="0">
                <a:solidFill>
                  <a:schemeClr val="bg1"/>
                </a:solidFill>
                <a:latin typeface="Arial" pitchFamily="34" charset="0"/>
                <a:cs typeface="Arial" pitchFamily="34" charset="0"/>
              </a:rPr>
              <a:t>st</a:t>
            </a:r>
            <a:r>
              <a:rPr lang="en-US" altLang="ko-KR" sz="1400" b="1" dirty="0" smtClean="0">
                <a:solidFill>
                  <a:schemeClr val="bg1"/>
                </a:solidFill>
                <a:latin typeface="Arial" pitchFamily="34" charset="0"/>
                <a:cs typeface="Arial" pitchFamily="34" charset="0"/>
              </a:rPr>
              <a:t> </a:t>
            </a:r>
            <a:r>
              <a:rPr lang="ru-RU" altLang="ko-KR" sz="1400" b="1" dirty="0" smtClean="0">
                <a:solidFill>
                  <a:schemeClr val="bg1"/>
                </a:solidFill>
                <a:latin typeface="Arial" pitchFamily="34" charset="0"/>
                <a:cs typeface="Arial" pitchFamily="34" charset="0"/>
              </a:rPr>
              <a:t>Шаг</a:t>
            </a:r>
            <a:endParaRPr lang="en-US" altLang="ko-KR" sz="1000" b="1" dirty="0" smtClean="0">
              <a:solidFill>
                <a:schemeClr val="bg1"/>
              </a:solidFill>
              <a:latin typeface="Arial" pitchFamily="34" charset="0"/>
              <a:cs typeface="Arial" pitchFamily="34" charset="0"/>
            </a:endParaRPr>
          </a:p>
          <a:p>
            <a:pPr algn="ctr"/>
            <a:r>
              <a:rPr lang="ru-RU" altLang="ko-KR" sz="1200" b="1" dirty="0" smtClean="0">
                <a:solidFill>
                  <a:schemeClr val="bg1"/>
                </a:solidFill>
                <a:latin typeface="Arial" pitchFamily="34" charset="0"/>
                <a:cs typeface="Arial" pitchFamily="34" charset="0"/>
              </a:rPr>
              <a:t>Первый </a:t>
            </a:r>
            <a:r>
              <a:rPr lang="ru-RU" altLang="ko-KR" sz="1200" b="1" dirty="0">
                <a:solidFill>
                  <a:schemeClr val="bg1"/>
                </a:solidFill>
                <a:latin typeface="Arial" pitchFamily="34" charset="0"/>
                <a:cs typeface="Arial" pitchFamily="34" charset="0"/>
              </a:rPr>
              <a:t>этап очищения</a:t>
            </a:r>
            <a:endParaRPr lang="ko-KR" altLang="en-US" sz="1200" b="1" dirty="0">
              <a:solidFill>
                <a:schemeClr val="bg1"/>
              </a:solidFill>
              <a:latin typeface="Arial" pitchFamily="34" charset="0"/>
              <a:cs typeface="Arial" pitchFamily="34" charset="0"/>
            </a:endParaRPr>
          </a:p>
        </p:txBody>
      </p:sp>
      <p:sp>
        <p:nvSpPr>
          <p:cNvPr id="4" name="직사각형 3"/>
          <p:cNvSpPr/>
          <p:nvPr/>
        </p:nvSpPr>
        <p:spPr>
          <a:xfrm>
            <a:off x="2915816" y="838984"/>
            <a:ext cx="2871194" cy="471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b="1" dirty="0" smtClean="0">
                <a:solidFill>
                  <a:schemeClr val="bg1"/>
                </a:solidFill>
                <a:latin typeface="Arial" pitchFamily="34" charset="0"/>
                <a:cs typeface="Arial" pitchFamily="34" charset="0"/>
              </a:rPr>
              <a:t>2</a:t>
            </a:r>
            <a:r>
              <a:rPr lang="en-US" altLang="ko-KR" sz="1400" b="1" baseline="30000" dirty="0" smtClean="0">
                <a:solidFill>
                  <a:schemeClr val="bg1"/>
                </a:solidFill>
                <a:latin typeface="Arial" pitchFamily="34" charset="0"/>
                <a:cs typeface="Arial" pitchFamily="34" charset="0"/>
              </a:rPr>
              <a:t>nd</a:t>
            </a:r>
            <a:r>
              <a:rPr lang="en-US" altLang="ko-KR" sz="1400" b="1" dirty="0" smtClean="0">
                <a:solidFill>
                  <a:schemeClr val="bg1"/>
                </a:solidFill>
                <a:latin typeface="Arial" pitchFamily="34" charset="0"/>
                <a:cs typeface="Arial" pitchFamily="34" charset="0"/>
              </a:rPr>
              <a:t>  </a:t>
            </a:r>
            <a:r>
              <a:rPr lang="ru-RU" altLang="ko-KR" sz="1400" b="1" dirty="0" smtClean="0">
                <a:solidFill>
                  <a:schemeClr val="bg1"/>
                </a:solidFill>
                <a:latin typeface="Arial" pitchFamily="34" charset="0"/>
                <a:cs typeface="Arial" pitchFamily="34" charset="0"/>
              </a:rPr>
              <a:t>Шаг</a:t>
            </a:r>
            <a:r>
              <a:rPr lang="en-US" altLang="ko-KR" sz="1400" b="1" dirty="0" smtClean="0">
                <a:solidFill>
                  <a:schemeClr val="bg1"/>
                </a:solidFill>
                <a:latin typeface="Arial" pitchFamily="34" charset="0"/>
                <a:cs typeface="Arial" pitchFamily="34" charset="0"/>
              </a:rPr>
              <a:t> </a:t>
            </a:r>
          </a:p>
          <a:p>
            <a:pPr algn="ctr"/>
            <a:r>
              <a:rPr lang="ru-RU" altLang="ko-KR" sz="1200" b="1" dirty="0" smtClean="0">
                <a:solidFill>
                  <a:schemeClr val="bg1"/>
                </a:solidFill>
                <a:latin typeface="Arial" pitchFamily="34" charset="0"/>
                <a:cs typeface="Arial" pitchFamily="34" charset="0"/>
              </a:rPr>
              <a:t>Второй </a:t>
            </a:r>
            <a:r>
              <a:rPr lang="ru-RU" altLang="ko-KR" sz="1200" b="1" dirty="0">
                <a:solidFill>
                  <a:schemeClr val="bg1"/>
                </a:solidFill>
                <a:latin typeface="Arial" pitchFamily="34" charset="0"/>
                <a:cs typeface="Arial" pitchFamily="34" charset="0"/>
              </a:rPr>
              <a:t>этап очищения</a:t>
            </a:r>
            <a:endParaRPr lang="ko-KR" altLang="en-US" sz="1200" b="1" dirty="0">
              <a:solidFill>
                <a:schemeClr val="bg1"/>
              </a:solidFill>
              <a:latin typeface="Arial" pitchFamily="34" charset="0"/>
              <a:cs typeface="Arial" pitchFamily="34" charset="0"/>
            </a:endParaRPr>
          </a:p>
        </p:txBody>
      </p:sp>
      <p:sp>
        <p:nvSpPr>
          <p:cNvPr id="5" name="직사각형 4"/>
          <p:cNvSpPr/>
          <p:nvPr/>
        </p:nvSpPr>
        <p:spPr>
          <a:xfrm>
            <a:off x="5940152" y="836712"/>
            <a:ext cx="3024336" cy="471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ko-KR" sz="1400" b="1" dirty="0" smtClean="0">
                <a:solidFill>
                  <a:schemeClr val="bg1"/>
                </a:solidFill>
                <a:latin typeface="Arial" pitchFamily="34" charset="0"/>
                <a:cs typeface="Arial" pitchFamily="34" charset="0"/>
              </a:rPr>
              <a:t>3</a:t>
            </a:r>
            <a:r>
              <a:rPr lang="en-US" altLang="ko-KR" sz="1400" b="1" baseline="30000" dirty="0" smtClean="0">
                <a:solidFill>
                  <a:schemeClr val="bg1"/>
                </a:solidFill>
                <a:latin typeface="Arial" pitchFamily="34" charset="0"/>
                <a:cs typeface="Arial" pitchFamily="34" charset="0"/>
              </a:rPr>
              <a:t>rd</a:t>
            </a:r>
            <a:r>
              <a:rPr lang="en-US" altLang="ko-KR" sz="1400" b="1" dirty="0" smtClean="0">
                <a:solidFill>
                  <a:schemeClr val="bg1"/>
                </a:solidFill>
                <a:latin typeface="Arial" pitchFamily="34" charset="0"/>
                <a:cs typeface="Arial" pitchFamily="34" charset="0"/>
              </a:rPr>
              <a:t> </a:t>
            </a:r>
            <a:r>
              <a:rPr lang="ru-RU" altLang="ko-KR" sz="1400" b="1" dirty="0" smtClean="0">
                <a:solidFill>
                  <a:schemeClr val="bg1"/>
                </a:solidFill>
                <a:latin typeface="Arial" pitchFamily="34" charset="0"/>
                <a:cs typeface="Arial" pitchFamily="34" charset="0"/>
              </a:rPr>
              <a:t>Шаг</a:t>
            </a:r>
            <a:r>
              <a:rPr lang="en-US" altLang="ko-KR" sz="1400" b="1" dirty="0" smtClean="0">
                <a:solidFill>
                  <a:schemeClr val="bg1"/>
                </a:solidFill>
                <a:latin typeface="Arial" pitchFamily="34" charset="0"/>
                <a:cs typeface="Arial" pitchFamily="34" charset="0"/>
              </a:rPr>
              <a:t> </a:t>
            </a:r>
          </a:p>
          <a:p>
            <a:pPr algn="ctr"/>
            <a:r>
              <a:rPr lang="ru-RU" altLang="ko-KR" sz="1200" b="1" dirty="0" smtClean="0">
                <a:solidFill>
                  <a:schemeClr val="bg1"/>
                </a:solidFill>
                <a:latin typeface="Arial" pitchFamily="34" charset="0"/>
                <a:cs typeface="Arial" pitchFamily="34" charset="0"/>
              </a:rPr>
              <a:t>Третий этап очищения</a:t>
            </a:r>
            <a:endParaRPr lang="ko-KR" altLang="en-US" sz="1200" b="1" dirty="0">
              <a:solidFill>
                <a:schemeClr val="bg1"/>
              </a:solidFill>
              <a:latin typeface="Arial" pitchFamily="34" charset="0"/>
              <a:cs typeface="Arial" pitchFamily="34" charset="0"/>
            </a:endParaRPr>
          </a:p>
        </p:txBody>
      </p:sp>
      <p:sp>
        <p:nvSpPr>
          <p:cNvPr id="6" name="직사각형 5"/>
          <p:cNvSpPr/>
          <p:nvPr/>
        </p:nvSpPr>
        <p:spPr>
          <a:xfrm>
            <a:off x="115450" y="1384701"/>
            <a:ext cx="2799184" cy="2893100"/>
          </a:xfrm>
          <a:prstGeom prst="rect">
            <a:avLst/>
          </a:prstGeom>
        </p:spPr>
        <p:txBody>
          <a:bodyPr wrap="square">
            <a:spAutoFit/>
          </a:bodyPr>
          <a:lstStyle/>
          <a:p>
            <a:pPr>
              <a:lnSpc>
                <a:spcPct val="130000"/>
              </a:lnSpc>
            </a:pPr>
            <a:r>
              <a:rPr lang="ru-RU" altLang="ko-KR" sz="1400" dirty="0" smtClean="0">
                <a:solidFill>
                  <a:srgbClr val="C00000"/>
                </a:solidFill>
                <a:latin typeface="Arial" pitchFamily="34" charset="0"/>
                <a:cs typeface="Arial" pitchFamily="34" charset="0"/>
              </a:rPr>
              <a:t>Цель: </a:t>
            </a:r>
            <a:r>
              <a:rPr lang="ru-RU" altLang="ko-KR" sz="1400" dirty="0" smtClean="0">
                <a:latin typeface="Arial" pitchFamily="34" charset="0"/>
                <a:cs typeface="Arial" pitchFamily="34" charset="0"/>
              </a:rPr>
              <a:t>удаление макияжа, особенно важно – макияжа с компонентами масла.</a:t>
            </a:r>
          </a:p>
          <a:p>
            <a:pPr>
              <a:lnSpc>
                <a:spcPct val="130000"/>
              </a:lnSpc>
            </a:pPr>
            <a:endParaRPr lang="en-US" altLang="ko-KR" sz="1400" dirty="0" smtClean="0">
              <a:latin typeface="Arial" pitchFamily="34" charset="0"/>
              <a:cs typeface="Arial" pitchFamily="34" charset="0"/>
            </a:endParaRPr>
          </a:p>
          <a:p>
            <a:pPr>
              <a:lnSpc>
                <a:spcPct val="130000"/>
              </a:lnSpc>
            </a:pPr>
            <a:r>
              <a:rPr lang="ru-RU" altLang="ko-KR" sz="1400" dirty="0" smtClean="0">
                <a:solidFill>
                  <a:srgbClr val="C00000"/>
                </a:solidFill>
                <a:latin typeface="Arial" pitchFamily="34" charset="0"/>
                <a:cs typeface="Arial" pitchFamily="34" charset="0"/>
              </a:rPr>
              <a:t>Типы средств: </a:t>
            </a:r>
            <a:r>
              <a:rPr lang="ru-RU" altLang="ko-KR" sz="1400" dirty="0" smtClean="0">
                <a:latin typeface="Arial" pitchFamily="34" charset="0"/>
                <a:cs typeface="Arial" pitchFamily="34" charset="0"/>
              </a:rPr>
              <a:t>очищающие масла, крема, лосьоны, гели, </a:t>
            </a:r>
            <a:r>
              <a:rPr lang="ru-RU" altLang="ko-KR" sz="1400" dirty="0" err="1" smtClean="0">
                <a:latin typeface="Arial" pitchFamily="34" charset="0"/>
                <a:cs typeface="Arial" pitchFamily="34" charset="0"/>
              </a:rPr>
              <a:t>мицеллярная</a:t>
            </a:r>
            <a:r>
              <a:rPr lang="ru-RU" altLang="ko-KR" sz="1400" dirty="0" smtClean="0">
                <a:latin typeface="Arial" pitchFamily="34" charset="0"/>
                <a:cs typeface="Arial" pitchFamily="34" charset="0"/>
              </a:rPr>
              <a:t> вода, очищающие салфетки, </a:t>
            </a:r>
            <a:r>
              <a:rPr lang="ru-RU" sz="1400" dirty="0"/>
              <a:t>очищающий </a:t>
            </a:r>
            <a:r>
              <a:rPr lang="ru-RU" sz="1400" dirty="0" err="1"/>
              <a:t>ремувер</a:t>
            </a:r>
            <a:r>
              <a:rPr lang="ru-RU" sz="1400" dirty="0"/>
              <a:t> для кожи губ и </a:t>
            </a:r>
            <a:r>
              <a:rPr lang="ru-RU" sz="1400" dirty="0" smtClean="0"/>
              <a:t>глаз. </a:t>
            </a:r>
            <a:endParaRPr lang="en-US" altLang="ko-KR" sz="1400" dirty="0" smtClean="0">
              <a:latin typeface="Arial" pitchFamily="34" charset="0"/>
              <a:cs typeface="Arial" pitchFamily="34" charset="0"/>
            </a:endParaRPr>
          </a:p>
        </p:txBody>
      </p:sp>
      <p:sp>
        <p:nvSpPr>
          <p:cNvPr id="7" name="직사각형 6"/>
          <p:cNvSpPr/>
          <p:nvPr/>
        </p:nvSpPr>
        <p:spPr>
          <a:xfrm>
            <a:off x="2915816" y="1384701"/>
            <a:ext cx="2871194" cy="3600986"/>
          </a:xfrm>
          <a:prstGeom prst="rect">
            <a:avLst/>
          </a:prstGeom>
        </p:spPr>
        <p:txBody>
          <a:bodyPr wrap="square">
            <a:spAutoFit/>
          </a:bodyPr>
          <a:lstStyle/>
          <a:p>
            <a:pPr algn="just"/>
            <a:r>
              <a:rPr lang="ru-RU" altLang="ko-KR" sz="1200" dirty="0" smtClean="0">
                <a:solidFill>
                  <a:srgbClr val="C00000"/>
                </a:solidFill>
                <a:latin typeface="Arial" pitchFamily="34" charset="0"/>
                <a:cs typeface="Arial" pitchFamily="34" charset="0"/>
              </a:rPr>
              <a:t>Цель</a:t>
            </a:r>
            <a:r>
              <a:rPr lang="ru-RU" altLang="ko-KR" sz="1200" dirty="0">
                <a:solidFill>
                  <a:srgbClr val="C00000"/>
                </a:solidFill>
                <a:latin typeface="Arial" pitchFamily="34" charset="0"/>
                <a:cs typeface="Arial" pitchFamily="34" charset="0"/>
              </a:rPr>
              <a:t>:</a:t>
            </a:r>
            <a:r>
              <a:rPr lang="ru-RU" altLang="ko-KR" sz="1200" dirty="0">
                <a:latin typeface="Arial" pitchFamily="34" charset="0"/>
                <a:cs typeface="Arial" pitchFamily="34" charset="0"/>
              </a:rPr>
              <a:t> </a:t>
            </a:r>
            <a:r>
              <a:rPr lang="ru-RU" altLang="ko-KR" sz="1200" b="1" dirty="0">
                <a:latin typeface="Arial" pitchFamily="34" charset="0"/>
                <a:cs typeface="Arial" pitchFamily="34" charset="0"/>
              </a:rPr>
              <a:t>удаление остатков </a:t>
            </a:r>
            <a:r>
              <a:rPr lang="ru-RU" altLang="ko-KR" sz="1200" b="1" dirty="0" smtClean="0">
                <a:latin typeface="Arial" pitchFamily="34" charset="0"/>
                <a:cs typeface="Arial" pitchFamily="34" charset="0"/>
              </a:rPr>
              <a:t>косметических средств и загрязнений</a:t>
            </a:r>
            <a:r>
              <a:rPr lang="ru-RU" altLang="ko-KR" sz="1200" b="1" dirty="0">
                <a:latin typeface="Arial" pitchFamily="34" charset="0"/>
                <a:cs typeface="Arial" pitchFamily="34" charset="0"/>
              </a:rPr>
              <a:t>, оставшихся после первого этапа очищения. </a:t>
            </a:r>
            <a:r>
              <a:rPr lang="ru-RU" altLang="ko-KR" sz="1200" dirty="0" smtClean="0">
                <a:latin typeface="Arial" pitchFamily="34" charset="0"/>
                <a:cs typeface="Arial" pitchFamily="34" charset="0"/>
              </a:rPr>
              <a:t>Они могут оставаться после применения очищающих средств на масляной основе. В результате происходит закупорка пор, кожа становится скользкой на ощупь. Стоит отметить, что лицо, на которое не нанесен макияж, также следует очищать от ежедневного загрязнения, источником которого являются вредные факторы окружающей среды и пылевые клещи.</a:t>
            </a:r>
            <a:endParaRPr lang="en-US" altLang="ko-KR" sz="1200" dirty="0" smtClean="0">
              <a:latin typeface="Arial" pitchFamily="34" charset="0"/>
              <a:cs typeface="Arial" pitchFamily="34" charset="0"/>
            </a:endParaRPr>
          </a:p>
          <a:p>
            <a:pPr algn="just"/>
            <a:r>
              <a:rPr lang="ru-RU" altLang="ko-KR" sz="1200" u="sng" dirty="0" smtClean="0">
                <a:latin typeface="Arial" pitchFamily="34" charset="0"/>
                <a:cs typeface="Arial" pitchFamily="34" charset="0"/>
              </a:rPr>
              <a:t>Второй этап очищения очень важен как для женщин, так и для мужчин. </a:t>
            </a:r>
          </a:p>
          <a:p>
            <a:pPr algn="just"/>
            <a:r>
              <a:rPr lang="ru-RU" altLang="ko-KR" sz="1200" dirty="0" smtClean="0">
                <a:solidFill>
                  <a:srgbClr val="C00000"/>
                </a:solidFill>
                <a:latin typeface="Arial" pitchFamily="34" charset="0"/>
                <a:cs typeface="Arial" pitchFamily="34" charset="0"/>
              </a:rPr>
              <a:t>Типы средств: </a:t>
            </a:r>
            <a:r>
              <a:rPr lang="ru-RU" altLang="ko-KR" sz="1200" dirty="0" smtClean="0">
                <a:latin typeface="Arial" pitchFamily="34" charset="0"/>
                <a:cs typeface="Arial" pitchFamily="34" charset="0"/>
              </a:rPr>
              <a:t>очищающая пенка, туалетное</a:t>
            </a:r>
            <a:r>
              <a:rPr lang="en-US" altLang="ko-KR" sz="1200" dirty="0" smtClean="0">
                <a:latin typeface="Arial" pitchFamily="34" charset="0"/>
                <a:cs typeface="Arial" pitchFamily="34" charset="0"/>
              </a:rPr>
              <a:t> </a:t>
            </a:r>
            <a:r>
              <a:rPr lang="ru-RU" altLang="ko-KR" sz="1200" dirty="0" smtClean="0">
                <a:latin typeface="Arial" pitchFamily="34" charset="0"/>
                <a:cs typeface="Arial" pitchFamily="34" charset="0"/>
              </a:rPr>
              <a:t>мыло для снятия макияжа.</a:t>
            </a:r>
            <a:endParaRPr lang="en-US" altLang="ko-KR" sz="1200" dirty="0" smtClean="0">
              <a:latin typeface="Arial" pitchFamily="34" charset="0"/>
              <a:cs typeface="Arial" pitchFamily="34" charset="0"/>
            </a:endParaRPr>
          </a:p>
        </p:txBody>
      </p:sp>
      <p:sp>
        <p:nvSpPr>
          <p:cNvPr id="8" name="직사각형 7"/>
          <p:cNvSpPr/>
          <p:nvPr/>
        </p:nvSpPr>
        <p:spPr>
          <a:xfrm>
            <a:off x="5940152" y="1384701"/>
            <a:ext cx="3172408" cy="3477875"/>
          </a:xfrm>
          <a:prstGeom prst="rect">
            <a:avLst/>
          </a:prstGeom>
        </p:spPr>
        <p:txBody>
          <a:bodyPr wrap="square">
            <a:spAutoFit/>
          </a:bodyPr>
          <a:lstStyle/>
          <a:p>
            <a:pPr lvl="0" algn="just"/>
            <a:r>
              <a:rPr lang="ru-RU" altLang="ko-KR" sz="1200" b="1" dirty="0" smtClean="0">
                <a:solidFill>
                  <a:srgbClr val="C00000"/>
                </a:solidFill>
                <a:latin typeface="Arial" pitchFamily="34" charset="0"/>
                <a:cs typeface="Arial" pitchFamily="34" charset="0"/>
              </a:rPr>
              <a:t>Глубокое очищение, </a:t>
            </a:r>
            <a:r>
              <a:rPr lang="ru-RU" altLang="ko-KR" sz="1200" b="1" dirty="0" err="1" smtClean="0">
                <a:solidFill>
                  <a:srgbClr val="C00000"/>
                </a:solidFill>
                <a:latin typeface="Arial" pitchFamily="34" charset="0"/>
                <a:cs typeface="Arial" pitchFamily="34" charset="0"/>
              </a:rPr>
              <a:t>отшелушивающее</a:t>
            </a:r>
            <a:r>
              <a:rPr lang="ru-RU" altLang="ko-KR" sz="1200" b="1" dirty="0" smtClean="0">
                <a:solidFill>
                  <a:srgbClr val="C00000"/>
                </a:solidFill>
                <a:latin typeface="Arial" pitchFamily="34" charset="0"/>
                <a:cs typeface="Arial" pitchFamily="34" charset="0"/>
              </a:rPr>
              <a:t> с поверхности ороговевшие клетки</a:t>
            </a:r>
            <a:r>
              <a:rPr lang="en-US" altLang="ko-KR" sz="1200" b="1" dirty="0" smtClean="0">
                <a:solidFill>
                  <a:srgbClr val="C00000"/>
                </a:solidFill>
                <a:latin typeface="Arial" pitchFamily="34" charset="0"/>
                <a:cs typeface="Arial" pitchFamily="34" charset="0"/>
              </a:rPr>
              <a:t> </a:t>
            </a:r>
          </a:p>
          <a:p>
            <a:pPr lvl="0" algn="just"/>
            <a:r>
              <a:rPr lang="ru-RU" altLang="ko-KR" sz="1200" dirty="0" smtClean="0">
                <a:solidFill>
                  <a:srgbClr val="C00000"/>
                </a:solidFill>
                <a:latin typeface="Arial" pitchFamily="34" charset="0"/>
                <a:cs typeface="Arial" pitchFamily="34" charset="0"/>
              </a:rPr>
              <a:t>Цель: </a:t>
            </a:r>
            <a:r>
              <a:rPr lang="ru-RU" altLang="ko-KR" sz="1200" dirty="0" smtClean="0">
                <a:solidFill>
                  <a:prstClr val="black"/>
                </a:solidFill>
                <a:latin typeface="Arial" pitchFamily="34" charset="0"/>
                <a:cs typeface="Arial" pitchFamily="34" charset="0"/>
              </a:rPr>
              <a:t>Удаление ороговевших клеток и забившихся в поры загрязнений. С одной стороны, регулирует процесс обновления кожи, с другой – активизирует образование новых клеток. Рекомендуется проводить 1-2 раза в неделю.</a:t>
            </a:r>
          </a:p>
          <a:p>
            <a:pPr lvl="0" algn="just"/>
            <a:endParaRPr lang="en-US" altLang="ko-KR" sz="1200" dirty="0">
              <a:solidFill>
                <a:prstClr val="black"/>
              </a:solidFill>
              <a:latin typeface="Arial" pitchFamily="34" charset="0"/>
              <a:cs typeface="Arial" pitchFamily="34" charset="0"/>
            </a:endParaRPr>
          </a:p>
          <a:p>
            <a:pPr lvl="0" algn="just"/>
            <a:r>
              <a:rPr lang="ru-RU" altLang="ko-KR" sz="1000" b="1" dirty="0" smtClean="0">
                <a:solidFill>
                  <a:srgbClr val="C00000"/>
                </a:solidFill>
                <a:latin typeface="Arial" pitchFamily="34" charset="0"/>
                <a:cs typeface="Arial" pitchFamily="34" charset="0"/>
              </a:rPr>
              <a:t>Типы:</a:t>
            </a:r>
            <a:endParaRPr lang="en-US" altLang="ko-KR" sz="1000" b="1" dirty="0" smtClean="0">
              <a:solidFill>
                <a:srgbClr val="C00000"/>
              </a:solidFill>
              <a:latin typeface="Arial" pitchFamily="34" charset="0"/>
              <a:cs typeface="Arial" pitchFamily="34" charset="0"/>
            </a:endParaRPr>
          </a:p>
          <a:p>
            <a:pPr marL="228600" lvl="0" indent="-228600" algn="just">
              <a:buFont typeface="+mj-ea"/>
              <a:buAutoNum type="circleNumDbPlain"/>
            </a:pPr>
            <a:r>
              <a:rPr lang="ru-RU" altLang="ko-KR" sz="1000" b="1" dirty="0" smtClean="0">
                <a:solidFill>
                  <a:prstClr val="black"/>
                </a:solidFill>
                <a:latin typeface="Arial" pitchFamily="34" charset="0"/>
                <a:cs typeface="Arial" pitchFamily="34" charset="0"/>
              </a:rPr>
              <a:t>С </a:t>
            </a:r>
            <a:r>
              <a:rPr lang="ru-RU" altLang="ko-KR" sz="1000" b="1" dirty="0" err="1" smtClean="0">
                <a:solidFill>
                  <a:prstClr val="black"/>
                </a:solidFill>
                <a:latin typeface="Arial" pitchFamily="34" charset="0"/>
                <a:cs typeface="Arial" pitchFamily="34" charset="0"/>
              </a:rPr>
              <a:t>отшелушивающими</a:t>
            </a:r>
            <a:r>
              <a:rPr lang="ru-RU" altLang="ko-KR" sz="1000" b="1" dirty="0" smtClean="0">
                <a:solidFill>
                  <a:prstClr val="black"/>
                </a:solidFill>
                <a:latin typeface="Arial" pitchFamily="34" charset="0"/>
                <a:cs typeface="Arial" pitchFamily="34" charset="0"/>
              </a:rPr>
              <a:t> микрочастицами: </a:t>
            </a:r>
            <a:r>
              <a:rPr lang="ru-RU" altLang="ko-KR" sz="1000" dirty="0" err="1" smtClean="0">
                <a:solidFill>
                  <a:prstClr val="black"/>
                </a:solidFill>
                <a:latin typeface="Arial" pitchFamily="34" charset="0"/>
                <a:cs typeface="Arial" pitchFamily="34" charset="0"/>
              </a:rPr>
              <a:t>скрабы</a:t>
            </a:r>
            <a:r>
              <a:rPr lang="ru-RU" altLang="ko-KR" sz="1000" dirty="0" smtClean="0">
                <a:solidFill>
                  <a:prstClr val="black"/>
                </a:solidFill>
                <a:latin typeface="Arial" pitchFamily="34" charset="0"/>
                <a:cs typeface="Arial" pitchFamily="34" charset="0"/>
              </a:rPr>
              <a:t>, гели  с эффектом </a:t>
            </a:r>
            <a:r>
              <a:rPr lang="ru-RU" altLang="ko-KR" sz="1000" dirty="0" err="1" smtClean="0">
                <a:solidFill>
                  <a:prstClr val="black"/>
                </a:solidFill>
                <a:latin typeface="Arial" pitchFamily="34" charset="0"/>
                <a:cs typeface="Arial" pitchFamily="34" charset="0"/>
              </a:rPr>
              <a:t>пилинга</a:t>
            </a:r>
            <a:r>
              <a:rPr lang="ru-RU" altLang="ko-KR" sz="1000" dirty="0" smtClean="0">
                <a:solidFill>
                  <a:prstClr val="black"/>
                </a:solidFill>
                <a:latin typeface="Arial" pitchFamily="34" charset="0"/>
                <a:cs typeface="Arial" pitchFamily="34" charset="0"/>
              </a:rPr>
              <a:t>.</a:t>
            </a:r>
            <a:endParaRPr lang="en-US" altLang="ko-KR" sz="1000" dirty="0" smtClean="0">
              <a:solidFill>
                <a:prstClr val="black"/>
              </a:solidFill>
              <a:latin typeface="Arial" pitchFamily="34" charset="0"/>
              <a:cs typeface="Arial" pitchFamily="34" charset="0"/>
            </a:endParaRPr>
          </a:p>
          <a:p>
            <a:pPr marL="228600" lvl="0" indent="-228600" algn="just">
              <a:buFont typeface="+mj-ea"/>
              <a:buAutoNum type="circleNumDbPlain"/>
            </a:pPr>
            <a:r>
              <a:rPr lang="ru-RU" altLang="ko-KR" sz="1000" b="1" dirty="0" err="1" smtClean="0">
                <a:solidFill>
                  <a:prstClr val="black"/>
                </a:solidFill>
                <a:latin typeface="Arial" pitchFamily="34" charset="0"/>
                <a:cs typeface="Arial" pitchFamily="34" charset="0"/>
              </a:rPr>
              <a:t>Глубокоочищающие</a:t>
            </a:r>
            <a:r>
              <a:rPr lang="ru-RU" altLang="ko-KR" sz="1000" b="1" dirty="0" smtClean="0">
                <a:solidFill>
                  <a:prstClr val="black"/>
                </a:solidFill>
                <a:latin typeface="Arial" pitchFamily="34" charset="0"/>
                <a:cs typeface="Arial" pitchFamily="34" charset="0"/>
              </a:rPr>
              <a:t> маски: </a:t>
            </a:r>
            <a:r>
              <a:rPr lang="ru-RU" altLang="ko-KR" sz="1000" dirty="0" smtClean="0">
                <a:solidFill>
                  <a:prstClr val="black"/>
                </a:solidFill>
                <a:latin typeface="Arial" pitchFamily="34" charset="0"/>
                <a:cs typeface="Arial" pitchFamily="34" charset="0"/>
              </a:rPr>
              <a:t>очищают кожу активными веществами, проникающими глубоко в кожу.</a:t>
            </a:r>
            <a:endParaRPr lang="en-US" altLang="ko-KR" sz="1000" dirty="0" smtClean="0">
              <a:solidFill>
                <a:prstClr val="black"/>
              </a:solidFill>
              <a:latin typeface="Arial" pitchFamily="34" charset="0"/>
              <a:cs typeface="Arial" pitchFamily="34" charset="0"/>
            </a:endParaRPr>
          </a:p>
          <a:p>
            <a:pPr marL="228600" lvl="0" indent="-228600" algn="just">
              <a:buFont typeface="+mj-ea"/>
              <a:buAutoNum type="circleNumDbPlain"/>
            </a:pPr>
            <a:r>
              <a:rPr lang="ru-RU" altLang="ko-KR" sz="1000" b="1" dirty="0" smtClean="0">
                <a:solidFill>
                  <a:prstClr val="black"/>
                </a:solidFill>
                <a:latin typeface="Arial" pitchFamily="34" charset="0"/>
                <a:cs typeface="Arial" pitchFamily="34" charset="0"/>
              </a:rPr>
              <a:t>Массаж:</a:t>
            </a:r>
            <a:r>
              <a:rPr lang="ru-RU" altLang="ko-KR" sz="1000" dirty="0" smtClean="0">
                <a:solidFill>
                  <a:prstClr val="black"/>
                </a:solidFill>
                <a:latin typeface="Arial" pitchFamily="34" charset="0"/>
                <a:cs typeface="Arial" pitchFamily="34" charset="0"/>
              </a:rPr>
              <a:t> Физическое воздействие на кожу при помощи рук, позволяющее улучшить кровообращение, расслабить мышцы и повысить упругость кожи.</a:t>
            </a:r>
            <a:endParaRPr lang="en-US" altLang="ko-KR" sz="1000" dirty="0">
              <a:solidFill>
                <a:prstClr val="black"/>
              </a:solidFill>
              <a:latin typeface="Arial" pitchFamily="34" charset="0"/>
              <a:cs typeface="Arial" pitchFamily="34" charset="0"/>
            </a:endParaRPr>
          </a:p>
        </p:txBody>
      </p:sp>
      <p:cxnSp>
        <p:nvCxnSpPr>
          <p:cNvPr id="10" name="직선 연결선 9"/>
          <p:cNvCxnSpPr/>
          <p:nvPr/>
        </p:nvCxnSpPr>
        <p:spPr>
          <a:xfrm flipH="1">
            <a:off x="2777884" y="835773"/>
            <a:ext cx="37931" cy="554555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5861658" y="838984"/>
            <a:ext cx="0" cy="5542344"/>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그림 14" descr="화면 캡처"/>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31631" y="5373216"/>
            <a:ext cx="519456" cy="994484"/>
          </a:xfrm>
          <a:prstGeom prst="rect">
            <a:avLst/>
          </a:prstGeom>
        </p:spPr>
      </p:pic>
      <p:pic>
        <p:nvPicPr>
          <p:cNvPr id="16" name="그림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42346" y="5134229"/>
            <a:ext cx="662206" cy="1316620"/>
          </a:xfrm>
          <a:prstGeom prst="rect">
            <a:avLst/>
          </a:prstGeom>
        </p:spPr>
      </p:pic>
      <p:pic>
        <p:nvPicPr>
          <p:cNvPr id="17" name="그림 16" descr="화면 캡처"/>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23928" y="5121459"/>
            <a:ext cx="597567" cy="1300588"/>
          </a:xfrm>
          <a:prstGeom prst="rect">
            <a:avLst/>
          </a:prstGeom>
        </p:spPr>
      </p:pic>
      <p:grpSp>
        <p:nvGrpSpPr>
          <p:cNvPr id="18" name="그룹 17"/>
          <p:cNvGrpSpPr/>
          <p:nvPr/>
        </p:nvGrpSpPr>
        <p:grpSpPr>
          <a:xfrm>
            <a:off x="650946" y="4936116"/>
            <a:ext cx="1728192" cy="1552879"/>
            <a:chOff x="5438636" y="6630488"/>
            <a:chExt cx="1309362" cy="1049259"/>
          </a:xfrm>
        </p:grpSpPr>
        <p:pic>
          <p:nvPicPr>
            <p:cNvPr id="19" name="Picture 18" descr="제품이미지">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l="32950" r="33525"/>
            <a:stretch>
              <a:fillRect/>
            </a:stretch>
          </p:blipFill>
          <p:spPr bwMode="auto">
            <a:xfrm>
              <a:off x="6339217" y="6630488"/>
              <a:ext cx="408781" cy="1042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4" descr="상품 큰이미지"/>
            <p:cNvPicPr>
              <a:picLocks noChangeAspect="1" noChangeArrowheads="1"/>
            </p:cNvPicPr>
            <p:nvPr/>
          </p:nvPicPr>
          <p:blipFill>
            <a:blip r:embed="rId7" cstate="print">
              <a:extLst>
                <a:ext uri="{28A0092B-C50C-407E-A947-70E740481C1C}">
                  <a14:useLocalDpi xmlns:a14="http://schemas.microsoft.com/office/drawing/2010/main" xmlns="" val="0"/>
                </a:ext>
              </a:extLst>
            </a:blip>
            <a:srcRect l="25870" r="25478"/>
            <a:stretch>
              <a:fillRect/>
            </a:stretch>
          </p:blipFill>
          <p:spPr bwMode="auto">
            <a:xfrm>
              <a:off x="5974729" y="6970608"/>
              <a:ext cx="385100" cy="709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그림 2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438636" y="7158648"/>
              <a:ext cx="516062" cy="521097"/>
            </a:xfrm>
            <a:prstGeom prst="rect">
              <a:avLst/>
            </a:prstGeom>
          </p:spPr>
        </p:pic>
      </p:grpSp>
      <p:pic>
        <p:nvPicPr>
          <p:cNvPr id="22" name="그림 21" descr="화면 캡처"/>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172401" y="5806264"/>
            <a:ext cx="382788" cy="1051736"/>
          </a:xfrm>
          <a:prstGeom prst="rect">
            <a:avLst/>
          </a:prstGeom>
        </p:spPr>
      </p:pic>
      <p:pic>
        <p:nvPicPr>
          <p:cNvPr id="23" name="그림 22" descr="화면 캡처"/>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636033" y="5586168"/>
            <a:ext cx="351203" cy="1271832"/>
          </a:xfrm>
          <a:prstGeom prst="rect">
            <a:avLst/>
          </a:prstGeom>
        </p:spPr>
      </p:pic>
    </p:spTree>
    <p:extLst>
      <p:ext uri="{BB962C8B-B14F-4D97-AF65-F5344CB8AC3E}">
        <p14:creationId xmlns:p14="http://schemas.microsoft.com/office/powerpoint/2010/main" xmlns="" val="361845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descr="화면 캡처"/>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33352" y="1480578"/>
            <a:ext cx="442037" cy="1541990"/>
          </a:xfrm>
          <a:prstGeom prst="rect">
            <a:avLst/>
          </a:prstGeom>
        </p:spPr>
      </p:pic>
      <p:sp>
        <p:nvSpPr>
          <p:cNvPr id="3" name="직사각형 2"/>
          <p:cNvSpPr/>
          <p:nvPr/>
        </p:nvSpPr>
        <p:spPr>
          <a:xfrm>
            <a:off x="179266" y="664448"/>
            <a:ext cx="990935" cy="26014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altLang="ko-KR" sz="1400" b="1" dirty="0" smtClean="0">
                <a:solidFill>
                  <a:schemeClr val="bg1"/>
                </a:solidFill>
                <a:latin typeface="Arial" pitchFamily="34" charset="0"/>
                <a:cs typeface="Arial" pitchFamily="34" charset="0"/>
              </a:rPr>
              <a:t>Шаг 2</a:t>
            </a:r>
          </a:p>
          <a:p>
            <a:pPr algn="ctr"/>
            <a:r>
              <a:rPr lang="ru-RU" altLang="ko-KR" sz="1400" b="1" dirty="0" err="1" smtClean="0">
                <a:solidFill>
                  <a:schemeClr val="bg1"/>
                </a:solidFill>
                <a:latin typeface="Arial" pitchFamily="34" charset="0"/>
                <a:cs typeface="Arial" pitchFamily="34" charset="0"/>
              </a:rPr>
              <a:t>Тонизи</a:t>
            </a:r>
            <a:r>
              <a:rPr lang="ru-RU" altLang="ko-KR" sz="1400" b="1" dirty="0" smtClean="0">
                <a:solidFill>
                  <a:schemeClr val="bg1"/>
                </a:solidFill>
                <a:latin typeface="Arial" pitchFamily="34" charset="0"/>
                <a:cs typeface="Arial" pitchFamily="34" charset="0"/>
              </a:rPr>
              <a:t>-</a:t>
            </a:r>
          </a:p>
          <a:p>
            <a:pPr algn="ctr"/>
            <a:r>
              <a:rPr lang="ru-RU" altLang="ko-KR" sz="1400" b="1" dirty="0" err="1" smtClean="0">
                <a:solidFill>
                  <a:schemeClr val="bg1"/>
                </a:solidFill>
                <a:latin typeface="Arial" pitchFamily="34" charset="0"/>
                <a:cs typeface="Arial" pitchFamily="34" charset="0"/>
              </a:rPr>
              <a:t>рование</a:t>
            </a:r>
            <a:endParaRPr lang="en-US" altLang="ko-KR" sz="1400" b="1" dirty="0" smtClean="0">
              <a:solidFill>
                <a:schemeClr val="bg1"/>
              </a:solidFill>
              <a:latin typeface="Arial" pitchFamily="34" charset="0"/>
              <a:cs typeface="Arial" pitchFamily="34" charset="0"/>
            </a:endParaRPr>
          </a:p>
          <a:p>
            <a:pPr algn="ctr"/>
            <a:endParaRPr lang="ko-KR" altLang="en-US" sz="1600" b="1" dirty="0">
              <a:solidFill>
                <a:schemeClr val="bg1"/>
              </a:solidFill>
              <a:latin typeface="Arial" pitchFamily="34" charset="0"/>
              <a:cs typeface="Arial" pitchFamily="34" charset="0"/>
            </a:endParaRPr>
          </a:p>
        </p:txBody>
      </p:sp>
      <p:sp>
        <p:nvSpPr>
          <p:cNvPr id="4" name="TextBox 3"/>
          <p:cNvSpPr txBox="1"/>
          <p:nvPr/>
        </p:nvSpPr>
        <p:spPr>
          <a:xfrm>
            <a:off x="1217368" y="532808"/>
            <a:ext cx="7992888" cy="3200876"/>
          </a:xfrm>
          <a:prstGeom prst="rect">
            <a:avLst/>
          </a:prstGeom>
          <a:noFill/>
        </p:spPr>
        <p:txBody>
          <a:bodyPr wrap="square" rtlCol="0">
            <a:spAutoFit/>
          </a:bodyPr>
          <a:lstStyle/>
          <a:p>
            <a:pPr marL="228600" indent="-228600">
              <a:buAutoNum type="arabicPeriod"/>
            </a:pPr>
            <a:r>
              <a:rPr lang="en-US" altLang="ko-KR" sz="1200" b="1" dirty="0" smtClean="0">
                <a:latin typeface="Arial" pitchFamily="34" charset="0"/>
                <a:cs typeface="Arial" pitchFamily="34" charset="0"/>
              </a:rPr>
              <a:t>pH Balance </a:t>
            </a:r>
            <a:r>
              <a:rPr lang="en-US" altLang="ko-KR" sz="1200" dirty="0" smtClean="0">
                <a:latin typeface="Arial" pitchFamily="34" charset="0"/>
                <a:cs typeface="Arial" pitchFamily="34" charset="0"/>
              </a:rPr>
              <a:t>:  </a:t>
            </a:r>
            <a:r>
              <a:rPr lang="ru-RU" sz="1200" dirty="0" smtClean="0">
                <a:latin typeface="Arial" panose="020B0604020202020204" pitchFamily="34" charset="0"/>
                <a:cs typeface="Arial" panose="020B0604020202020204" pitchFamily="34" charset="0"/>
              </a:rPr>
              <a:t>Микрофлора</a:t>
            </a:r>
            <a:r>
              <a:rPr lang="ru-RU" sz="1200" dirty="0">
                <a:latin typeface="Arial" panose="020B0604020202020204" pitchFamily="34" charset="0"/>
                <a:cs typeface="Arial" panose="020B0604020202020204" pitchFamily="34" charset="0"/>
              </a:rPr>
              <a:t> кожи человека </a:t>
            </a:r>
            <a:r>
              <a:rPr lang="ru-RU" sz="1200" dirty="0" smtClean="0">
                <a:latin typeface="Arial" panose="020B0604020202020204" pitchFamily="34" charset="0"/>
                <a:cs typeface="Arial" panose="020B0604020202020204" pitchFamily="34" charset="0"/>
              </a:rPr>
              <a:t>регулируется</a:t>
            </a:r>
            <a:r>
              <a:rPr lang="ru-RU" sz="1200" dirty="0">
                <a:latin typeface="Arial" panose="020B0604020202020204" pitchFamily="34" charset="0"/>
                <a:cs typeface="Arial" panose="020B0604020202020204" pitchFamily="34" charset="0"/>
              </a:rPr>
              <a:t> кислотностью (рН</a:t>
            </a:r>
            <a:r>
              <a:rPr lang="ru-RU" sz="1200" dirty="0" smtClean="0">
                <a:latin typeface="Arial" panose="020B0604020202020204" pitchFamily="34" charset="0"/>
                <a:cs typeface="Arial" panose="020B0604020202020204" pitchFamily="34" charset="0"/>
              </a:rPr>
              <a:t>),  обычно уровень</a:t>
            </a:r>
            <a:r>
              <a:rPr lang="ru-RU" sz="1200" dirty="0">
                <a:latin typeface="Arial" panose="020B0604020202020204" pitchFamily="34" charset="0"/>
                <a:cs typeface="Arial" panose="020B0604020202020204" pitchFamily="34" charset="0"/>
              </a:rPr>
              <a:t>  рН </a:t>
            </a:r>
            <a:r>
              <a:rPr lang="ru-RU" sz="1200" dirty="0" smtClean="0">
                <a:latin typeface="Arial" panose="020B0604020202020204" pitchFamily="34" charset="0"/>
                <a:cs typeface="Arial" panose="020B0604020202020204" pitchFamily="34" charset="0"/>
              </a:rPr>
              <a:t>человеческой</a:t>
            </a:r>
            <a:r>
              <a:rPr lang="ru-RU" sz="1200" dirty="0">
                <a:latin typeface="Arial" panose="020B0604020202020204" pitchFamily="34" charset="0"/>
                <a:cs typeface="Arial" panose="020B0604020202020204" pitchFamily="34" charset="0"/>
              </a:rPr>
              <a:t> кожи  </a:t>
            </a:r>
            <a:r>
              <a:rPr lang="ru-RU" sz="1200" dirty="0" smtClean="0">
                <a:latin typeface="Arial" panose="020B0604020202020204" pitchFamily="34" charset="0"/>
                <a:cs typeface="Arial" panose="020B0604020202020204" pitchFamily="34" charset="0"/>
              </a:rPr>
              <a:t>примерно колеблется в </a:t>
            </a:r>
            <a:r>
              <a:rPr lang="ru-RU" sz="1200" dirty="0">
                <a:latin typeface="Arial" panose="020B0604020202020204" pitchFamily="34" charset="0"/>
                <a:cs typeface="Arial" panose="020B0604020202020204" pitchFamily="34" charset="0"/>
              </a:rPr>
              <a:t>диапазоне значений </a:t>
            </a:r>
            <a:r>
              <a:rPr lang="ru-RU" sz="1200" dirty="0" smtClean="0">
                <a:latin typeface="Arial" panose="020B0604020202020204" pitchFamily="34" charset="0"/>
                <a:cs typeface="Arial" panose="020B0604020202020204" pitchFamily="34" charset="0"/>
              </a:rPr>
              <a:t>от 4 до 5.5.</a:t>
            </a:r>
            <a:r>
              <a:rPr lang="ru-RU" sz="1200" dirty="0">
                <a:latin typeface="Arial" panose="020B0604020202020204" pitchFamily="34" charset="0"/>
                <a:cs typeface="Arial" panose="020B0604020202020204" pitchFamily="34" charset="0"/>
              </a:rPr>
              <a:t> Поверхность кожи покрыта тонкой пленкой, которую называют защитной кислотной </a:t>
            </a:r>
            <a:r>
              <a:rPr lang="ru-RU" sz="1200" dirty="0" smtClean="0">
                <a:latin typeface="Arial" panose="020B0604020202020204" pitchFamily="34" charset="0"/>
                <a:cs typeface="Arial" panose="020B0604020202020204" pitchFamily="34" charset="0"/>
              </a:rPr>
              <a:t>мантией, способной удерживать липиды и влагу. Это </a:t>
            </a:r>
            <a:r>
              <a:rPr lang="ru-RU" sz="1200" dirty="0">
                <a:latin typeface="Arial" panose="020B0604020202020204" pitchFamily="34" charset="0"/>
                <a:cs typeface="Arial" panose="020B0604020202020204" pitchFamily="34" charset="0"/>
              </a:rPr>
              <a:t>важная защитная реакция </a:t>
            </a:r>
            <a:r>
              <a:rPr lang="ru-RU" sz="1200" dirty="0" smtClean="0">
                <a:latin typeface="Arial" panose="020B0604020202020204" pitchFamily="34" charset="0"/>
                <a:cs typeface="Arial" panose="020B0604020202020204" pitchFamily="34" charset="0"/>
              </a:rPr>
              <a:t>кожи, поскольку в кислой среде погибают бактерии </a:t>
            </a:r>
            <a:r>
              <a:rPr lang="ru-RU" sz="1200" dirty="0">
                <a:latin typeface="Arial" panose="020B0604020202020204" pitchFamily="34" charset="0"/>
                <a:cs typeface="Arial" panose="020B0604020202020204" pitchFamily="34" charset="0"/>
              </a:rPr>
              <a:t>и грибки, </a:t>
            </a:r>
            <a:r>
              <a:rPr lang="ru-RU" sz="1200" dirty="0" smtClean="0">
                <a:latin typeface="Arial" panose="020B0604020202020204" pitchFamily="34" charset="0"/>
                <a:cs typeface="Arial" panose="020B0604020202020204" pitchFamily="34" charset="0"/>
              </a:rPr>
              <a:t>затрудняется проникновение токсинов и пыли.</a:t>
            </a:r>
          </a:p>
          <a:p>
            <a:r>
              <a:rPr lang="en-US" altLang="ko-KR" sz="1200" dirty="0" smtClean="0">
                <a:latin typeface="Arial" pitchFamily="34" charset="0"/>
                <a:cs typeface="Arial" pitchFamily="34" charset="0"/>
              </a:rPr>
              <a:t> </a:t>
            </a:r>
            <a:r>
              <a:rPr lang="en-US" altLang="ko-KR" sz="1200" dirty="0" smtClean="0">
                <a:latin typeface="바탕"/>
                <a:ea typeface="바탕"/>
                <a:cs typeface="Arial" pitchFamily="34" charset="0"/>
              </a:rPr>
              <a:t>⇒ </a:t>
            </a:r>
            <a:r>
              <a:rPr lang="ru-RU" altLang="ko-KR" sz="1200" dirty="0" smtClean="0">
                <a:latin typeface="Arial" pitchFamily="34" charset="0"/>
                <a:cs typeface="Arial" pitchFamily="34" charset="0"/>
              </a:rPr>
              <a:t>Но большинство очищающих средств являются </a:t>
            </a:r>
            <a:r>
              <a:rPr lang="ru-RU" altLang="ko-KR" sz="1200" dirty="0" err="1" smtClean="0">
                <a:latin typeface="Arial" pitchFamily="34" charset="0"/>
                <a:cs typeface="Arial" pitchFamily="34" charset="0"/>
              </a:rPr>
              <a:t>высокощелочными</a:t>
            </a:r>
            <a:r>
              <a:rPr lang="ru-RU" altLang="ko-KR" sz="1200" dirty="0" smtClean="0">
                <a:latin typeface="Arial" pitchFamily="34" charset="0"/>
                <a:cs typeface="Arial" pitchFamily="34" charset="0"/>
              </a:rPr>
              <a:t>, например мыло с уровнем </a:t>
            </a:r>
            <a:r>
              <a:rPr lang="en-US" altLang="ko-KR" sz="1200" dirty="0" smtClean="0">
                <a:latin typeface="Arial" pitchFamily="34" charset="0"/>
                <a:cs typeface="Arial" pitchFamily="34" charset="0"/>
              </a:rPr>
              <a:t>pH</a:t>
            </a:r>
            <a:r>
              <a:rPr lang="ru-RU" altLang="ko-KR" sz="1200" dirty="0" smtClean="0">
                <a:latin typeface="Arial" pitchFamily="34" charset="0"/>
                <a:cs typeface="Arial" pitchFamily="34" charset="0"/>
              </a:rPr>
              <a:t> </a:t>
            </a:r>
          </a:p>
          <a:p>
            <a:r>
              <a:rPr lang="ru-RU" altLang="ko-KR" sz="1200" dirty="0" smtClean="0">
                <a:latin typeface="Arial" pitchFamily="34" charset="0"/>
                <a:cs typeface="Arial" pitchFamily="34" charset="0"/>
              </a:rPr>
              <a:t>от 9 до 12. Они </a:t>
            </a:r>
            <a:r>
              <a:rPr lang="ru-RU" sz="1200" dirty="0" smtClean="0">
                <a:latin typeface="Arial" panose="020B0604020202020204" pitchFamily="34" charset="0"/>
                <a:cs typeface="Arial" panose="020B0604020202020204" pitchFamily="34" charset="0"/>
              </a:rPr>
              <a:t>изменяют </a:t>
            </a:r>
            <a:r>
              <a:rPr lang="ru-RU" sz="1200" dirty="0">
                <a:latin typeface="Arial" panose="020B0604020202020204" pitchFamily="34" charset="0"/>
                <a:cs typeface="Arial" panose="020B0604020202020204" pitchFamily="34" charset="0"/>
              </a:rPr>
              <a:t>естественный РН баланс </a:t>
            </a:r>
            <a:r>
              <a:rPr lang="ru-RU" sz="1200" dirty="0" smtClean="0">
                <a:latin typeface="Arial" panose="020B0604020202020204" pitchFamily="34" charset="0"/>
                <a:cs typeface="Arial" panose="020B0604020202020204" pitchFamily="34" charset="0"/>
              </a:rPr>
              <a:t>нашей</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кожи, после чего она становится сухой и </a:t>
            </a:r>
          </a:p>
          <a:p>
            <a:r>
              <a:rPr lang="ru-RU" sz="1200" dirty="0" smtClean="0">
                <a:latin typeface="Arial" panose="020B0604020202020204" pitchFamily="34" charset="0"/>
                <a:cs typeface="Arial" panose="020B0604020202020204" pitchFamily="34" charset="0"/>
              </a:rPr>
              <a:t>уязвимой для проникновения инфекции.</a:t>
            </a:r>
            <a:endParaRPr lang="en-US" altLang="ko-KR" sz="1200" dirty="0" smtClean="0">
              <a:latin typeface="Arial" pitchFamily="34" charset="0"/>
              <a:cs typeface="Arial" pitchFamily="34" charset="0"/>
            </a:endParaRPr>
          </a:p>
          <a:p>
            <a:pPr algn="just"/>
            <a:r>
              <a:rPr lang="ru-RU" altLang="ko-KR" sz="1200" dirty="0" smtClean="0">
                <a:solidFill>
                  <a:srgbClr val="FF0000"/>
                </a:solidFill>
                <a:latin typeface="Arial" pitchFamily="34" charset="0"/>
                <a:cs typeface="Arial" pitchFamily="34" charset="0"/>
              </a:rPr>
              <a:t>Тонизирующий раствор для ухода за кожей или тоник поддерживает ее природный </a:t>
            </a:r>
            <a:r>
              <a:rPr lang="ru-RU" sz="1200" dirty="0">
                <a:solidFill>
                  <a:srgbClr val="FF0000"/>
                </a:solidFill>
                <a:latin typeface="Arial" panose="020B0604020202020204" pitchFamily="34" charset="0"/>
                <a:cs typeface="Arial" panose="020B0604020202020204" pitchFamily="34" charset="0"/>
              </a:rPr>
              <a:t>РН </a:t>
            </a:r>
            <a:r>
              <a:rPr lang="ru-RU" sz="1200" dirty="0" smtClean="0">
                <a:solidFill>
                  <a:srgbClr val="FF0000"/>
                </a:solidFill>
                <a:latin typeface="Arial" panose="020B0604020202020204" pitchFamily="34" charset="0"/>
                <a:cs typeface="Arial" panose="020B0604020202020204" pitchFamily="34" charset="0"/>
              </a:rPr>
              <a:t>баланс, </a:t>
            </a:r>
          </a:p>
          <a:p>
            <a:pPr algn="just"/>
            <a:r>
              <a:rPr lang="ru-RU" sz="1200" dirty="0" smtClean="0">
                <a:solidFill>
                  <a:srgbClr val="FF0000"/>
                </a:solidFill>
                <a:latin typeface="Arial" panose="020B0604020202020204" pitchFamily="34" charset="0"/>
                <a:cs typeface="Arial" panose="020B0604020202020204" pitchFamily="34" charset="0"/>
              </a:rPr>
              <a:t>в результате чего нормализуется  иммунный барьер кожи к воздействию внешних негативных факторов.</a:t>
            </a:r>
            <a:endParaRPr lang="en-US" altLang="ko-KR" sz="1200" dirty="0" smtClean="0">
              <a:solidFill>
                <a:srgbClr val="FF0000"/>
              </a:solidFill>
              <a:latin typeface="Arial" pitchFamily="34" charset="0"/>
              <a:cs typeface="Arial" pitchFamily="34" charset="0"/>
            </a:endParaRPr>
          </a:p>
          <a:p>
            <a:r>
              <a:rPr lang="en-US" altLang="ko-KR" sz="1200" b="1" dirty="0" smtClean="0">
                <a:latin typeface="Arial" pitchFamily="34" charset="0"/>
                <a:cs typeface="Arial" pitchFamily="34" charset="0"/>
              </a:rPr>
              <a:t>2</a:t>
            </a:r>
            <a:r>
              <a:rPr lang="en-US" altLang="ko-KR" sz="1000" b="1" dirty="0" smtClean="0">
                <a:latin typeface="Arial" pitchFamily="34" charset="0"/>
                <a:cs typeface="Arial" pitchFamily="34" charset="0"/>
              </a:rPr>
              <a:t>. </a:t>
            </a:r>
            <a:r>
              <a:rPr lang="ru-RU" altLang="ko-KR" sz="1000" dirty="0" smtClean="0">
                <a:latin typeface="Arial" pitchFamily="34" charset="0"/>
                <a:cs typeface="Arial" pitchFamily="34" charset="0"/>
              </a:rPr>
              <a:t>Применение тоника как первого этапа решения проблем кожи в зависимости от ее типа, подготовка кожного покрова к нанесению последующих средств по уходу.</a:t>
            </a:r>
            <a:endParaRPr lang="ru-RU" altLang="ko-KR" sz="1000" dirty="0">
              <a:latin typeface="Arial" pitchFamily="34" charset="0"/>
              <a:cs typeface="Arial" pitchFamily="34" charset="0"/>
            </a:endParaRPr>
          </a:p>
          <a:p>
            <a:r>
              <a:rPr lang="ru-RU" altLang="ko-KR" sz="1000" dirty="0" smtClean="0">
                <a:latin typeface="Arial" pitchFamily="34" charset="0"/>
                <a:cs typeface="Arial" pitchFamily="34" charset="0"/>
              </a:rPr>
              <a:t>Облегчает цикл обновления всех типов кожи.</a:t>
            </a:r>
            <a:endParaRPr lang="ru-RU" altLang="ko-KR" sz="1000" dirty="0">
              <a:latin typeface="Arial" pitchFamily="34" charset="0"/>
              <a:cs typeface="Arial" pitchFamily="34" charset="0"/>
            </a:endParaRPr>
          </a:p>
          <a:p>
            <a:r>
              <a:rPr lang="en-US" altLang="ko-KR" sz="1000" u="sng" dirty="0" smtClean="0">
                <a:latin typeface="Arial" pitchFamily="34" charset="0"/>
                <a:cs typeface="Arial" pitchFamily="34" charset="0"/>
              </a:rPr>
              <a:t>Oily Skin type Toner :</a:t>
            </a:r>
            <a:r>
              <a:rPr lang="en-US" altLang="ko-KR" sz="1000" dirty="0" smtClean="0">
                <a:latin typeface="Arial" pitchFamily="34" charset="0"/>
                <a:cs typeface="Arial" pitchFamily="34" charset="0"/>
              </a:rPr>
              <a:t> </a:t>
            </a:r>
            <a:r>
              <a:rPr lang="ru-RU" altLang="ko-KR" sz="1000" dirty="0" smtClean="0">
                <a:latin typeface="Arial" pitchFamily="34" charset="0"/>
                <a:cs typeface="Arial" pitchFamily="34" charset="0"/>
              </a:rPr>
              <a:t>Тоник для жирной кожи удаляет с ее поверхности излишки кожного сала, освежает и способствует сужению пор. </a:t>
            </a:r>
            <a:endParaRPr lang="ru-RU" altLang="ko-KR" sz="1000" dirty="0">
              <a:latin typeface="Arial" pitchFamily="34" charset="0"/>
              <a:cs typeface="Arial" pitchFamily="34" charset="0"/>
            </a:endParaRPr>
          </a:p>
          <a:p>
            <a:r>
              <a:rPr lang="en-US" altLang="ko-KR" sz="1000" u="sng" dirty="0" smtClean="0">
                <a:latin typeface="Arial" pitchFamily="34" charset="0"/>
                <a:cs typeface="Arial" pitchFamily="34" charset="0"/>
              </a:rPr>
              <a:t>Dry Skin Type Toner:</a:t>
            </a:r>
            <a:r>
              <a:rPr lang="en-US" altLang="ko-KR" sz="1000" dirty="0" smtClean="0">
                <a:latin typeface="Arial" pitchFamily="34" charset="0"/>
                <a:cs typeface="Arial" pitchFamily="34" charset="0"/>
              </a:rPr>
              <a:t> </a:t>
            </a:r>
            <a:r>
              <a:rPr lang="ru-RU" altLang="ko-KR" sz="1000" dirty="0" smtClean="0">
                <a:latin typeface="Arial" pitchFamily="34" charset="0"/>
                <a:cs typeface="Arial" pitchFamily="34" charset="0"/>
              </a:rPr>
              <a:t>Тоник для сухой кожи предназначен для мгновенного ее увлажнения после очищения и придания гладкости.</a:t>
            </a:r>
          </a:p>
          <a:p>
            <a:pPr algn="just"/>
            <a:r>
              <a:rPr lang="en-US" altLang="ko-KR" sz="1000" u="sng" dirty="0" smtClean="0">
                <a:latin typeface="Arial" pitchFamily="34" charset="0"/>
                <a:cs typeface="Arial" pitchFamily="34" charset="0"/>
              </a:rPr>
              <a:t>Whitening Skin Type Toner:</a:t>
            </a:r>
            <a:r>
              <a:rPr lang="en-US" altLang="ko-KR" sz="1000" dirty="0" smtClean="0">
                <a:latin typeface="Arial" pitchFamily="34" charset="0"/>
                <a:cs typeface="Arial" pitchFamily="34" charset="0"/>
              </a:rPr>
              <a:t> </a:t>
            </a:r>
            <a:r>
              <a:rPr lang="ru-RU" altLang="ko-KR" sz="1000" dirty="0" smtClean="0">
                <a:latin typeface="Arial" pitchFamily="34" charset="0"/>
                <a:cs typeface="Arial" pitchFamily="34" charset="0"/>
              </a:rPr>
              <a:t>От</a:t>
            </a:r>
            <a:r>
              <a:rPr lang="ru-RU" sz="1000" dirty="0" smtClean="0">
                <a:latin typeface="Arial" pitchFamily="34" charset="0"/>
                <a:cs typeface="Arial" pitchFamily="34" charset="0"/>
              </a:rPr>
              <a:t>беливающий</a:t>
            </a:r>
            <a:r>
              <a:rPr lang="ru-RU" sz="1000" dirty="0">
                <a:latin typeface="Arial" pitchFamily="34" charset="0"/>
                <a:cs typeface="Arial" pitchFamily="34" charset="0"/>
              </a:rPr>
              <a:t> тоник для пигментной </a:t>
            </a:r>
            <a:r>
              <a:rPr lang="ru-RU" sz="1000" dirty="0" smtClean="0">
                <a:latin typeface="Arial" pitchFamily="34" charset="0"/>
                <a:cs typeface="Arial" pitchFamily="34" charset="0"/>
              </a:rPr>
              <a:t>кожи благодаря улучшенному составу устраняет с поверхности кожи накопившиеся мертвые клетки для достижения максимально отбеливающего эффекта.</a:t>
            </a:r>
            <a:endParaRPr lang="en-US" altLang="ko-KR" sz="1000" dirty="0" smtClean="0">
              <a:latin typeface="Arial" pitchFamily="34" charset="0"/>
              <a:cs typeface="Arial" pitchFamily="34" charset="0"/>
            </a:endParaRPr>
          </a:p>
        </p:txBody>
      </p:sp>
      <p:sp>
        <p:nvSpPr>
          <p:cNvPr id="5" name="직사각형 4"/>
          <p:cNvSpPr/>
          <p:nvPr/>
        </p:nvSpPr>
        <p:spPr>
          <a:xfrm>
            <a:off x="179267" y="3571349"/>
            <a:ext cx="990935" cy="152000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altLang="ko-KR" sz="1400" b="1" dirty="0" smtClean="0">
                <a:solidFill>
                  <a:schemeClr val="bg1"/>
                </a:solidFill>
                <a:latin typeface="Arial" pitchFamily="34" charset="0"/>
                <a:cs typeface="Arial" pitchFamily="34" charset="0"/>
              </a:rPr>
              <a:t>Шаг 3</a:t>
            </a:r>
            <a:endParaRPr lang="ru-RU" altLang="ko-KR" sz="1400" b="1" dirty="0">
              <a:solidFill>
                <a:schemeClr val="bg1"/>
              </a:solidFill>
              <a:latin typeface="Arial" pitchFamily="34" charset="0"/>
              <a:cs typeface="Arial" pitchFamily="34" charset="0"/>
            </a:endParaRPr>
          </a:p>
          <a:p>
            <a:pPr algn="ctr"/>
            <a:r>
              <a:rPr lang="ru-RU" altLang="ko-KR" sz="1000" b="1" dirty="0" smtClean="0">
                <a:solidFill>
                  <a:schemeClr val="bg1"/>
                </a:solidFill>
                <a:latin typeface="Arial" pitchFamily="34" charset="0"/>
                <a:cs typeface="Arial" pitchFamily="34" charset="0"/>
              </a:rPr>
              <a:t>Лечение</a:t>
            </a:r>
            <a:endParaRPr lang="en-US" altLang="ko-KR" sz="1000" b="1" dirty="0">
              <a:solidFill>
                <a:schemeClr val="bg1"/>
              </a:solidFill>
              <a:latin typeface="Arial" pitchFamily="34" charset="0"/>
              <a:cs typeface="Arial" pitchFamily="34" charset="0"/>
            </a:endParaRPr>
          </a:p>
          <a:p>
            <a:pPr algn="ctr"/>
            <a:endParaRPr lang="ko-KR" altLang="en-US" sz="1400" b="1" dirty="0">
              <a:solidFill>
                <a:schemeClr val="bg1"/>
              </a:solidFill>
              <a:latin typeface="Arial" pitchFamily="34" charset="0"/>
              <a:cs typeface="Arial" pitchFamily="34" charset="0"/>
            </a:endParaRPr>
          </a:p>
        </p:txBody>
      </p:sp>
      <p:sp>
        <p:nvSpPr>
          <p:cNvPr id="6" name="TextBox 5"/>
          <p:cNvSpPr txBox="1"/>
          <p:nvPr/>
        </p:nvSpPr>
        <p:spPr>
          <a:xfrm>
            <a:off x="1261052" y="3933057"/>
            <a:ext cx="6768752" cy="1255728"/>
          </a:xfrm>
          <a:prstGeom prst="rect">
            <a:avLst/>
          </a:prstGeom>
          <a:noFill/>
        </p:spPr>
        <p:txBody>
          <a:bodyPr wrap="square" rtlCol="0">
            <a:spAutoFit/>
          </a:bodyPr>
          <a:lstStyle/>
          <a:p>
            <a:pPr>
              <a:lnSpc>
                <a:spcPct val="130000"/>
              </a:lnSpc>
            </a:pPr>
            <a:r>
              <a:rPr lang="ru-RU" altLang="ko-KR" sz="1200" b="1" dirty="0" smtClean="0">
                <a:latin typeface="Arial" pitchFamily="34" charset="0"/>
                <a:cs typeface="Arial" pitchFamily="34" charset="0"/>
              </a:rPr>
              <a:t>Эссенция/сыворотка</a:t>
            </a:r>
            <a:endParaRPr lang="en-US" altLang="ko-KR" sz="1200" b="1" dirty="0" smtClean="0">
              <a:latin typeface="Arial" pitchFamily="34" charset="0"/>
              <a:cs typeface="Arial" pitchFamily="34" charset="0"/>
            </a:endParaRPr>
          </a:p>
          <a:p>
            <a:pPr marL="171450" indent="-171450" algn="just">
              <a:buFont typeface="Arial" pitchFamily="34" charset="0"/>
              <a:buChar char="•"/>
            </a:pPr>
            <a:r>
              <a:rPr lang="ru-RU" altLang="ko-KR" sz="1200" dirty="0" smtClean="0">
                <a:latin typeface="Arial" pitchFamily="34" charset="0"/>
                <a:cs typeface="Arial" pitchFamily="34" charset="0"/>
              </a:rPr>
              <a:t>Высококонцентрированный раствор, содержащий в своем составе антиоксиданты и другие важные для кожи ингредиенты. При уходе за кожей выполняет различные функции в зависимости от той или иной проблемы, которую необходимо решить. </a:t>
            </a:r>
            <a:endParaRPr lang="en-US" altLang="ko-KR" sz="1200" dirty="0" smtClean="0">
              <a:latin typeface="Arial" pitchFamily="34" charset="0"/>
              <a:cs typeface="Arial" pitchFamily="34" charset="0"/>
            </a:endParaRPr>
          </a:p>
          <a:p>
            <a:pPr marL="171450" indent="-171450" algn="just">
              <a:buFont typeface="Arial" pitchFamily="34" charset="0"/>
              <a:buChar char="•"/>
            </a:pPr>
            <a:r>
              <a:rPr lang="ru-RU" altLang="ko-KR" sz="1200" dirty="0" smtClean="0">
                <a:latin typeface="Arial" pitchFamily="34" charset="0"/>
                <a:cs typeface="Arial" pitchFamily="34" charset="0"/>
              </a:rPr>
              <a:t>По сравнению с эмульсией обладает очень легкой текстурой, что позволяет важным для кожи ингредиентам быстрее и глубже проникать </a:t>
            </a:r>
            <a:r>
              <a:rPr lang="en-US" altLang="ko-KR" sz="1200" dirty="0" smtClean="0">
                <a:latin typeface="Arial" pitchFamily="34" charset="0"/>
                <a:cs typeface="Arial" pitchFamily="34" charset="0"/>
              </a:rPr>
              <a:t> </a:t>
            </a:r>
            <a:r>
              <a:rPr lang="ru-RU" altLang="ko-KR" sz="1200" dirty="0" smtClean="0">
                <a:latin typeface="Arial" pitchFamily="34" charset="0"/>
                <a:cs typeface="Arial" pitchFamily="34" charset="0"/>
              </a:rPr>
              <a:t>в ее слои.</a:t>
            </a:r>
            <a:endParaRPr lang="en-US" altLang="ko-KR" sz="1200" dirty="0" smtClean="0">
              <a:latin typeface="Arial" pitchFamily="34" charset="0"/>
              <a:cs typeface="Arial" pitchFamily="34" charset="0"/>
            </a:endParaRPr>
          </a:p>
        </p:txBody>
      </p:sp>
      <p:pic>
        <p:nvPicPr>
          <p:cNvPr id="8" name="그림 7" descr="화면 캡처"/>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3645024"/>
            <a:ext cx="692252" cy="1604395"/>
          </a:xfrm>
          <a:prstGeom prst="rect">
            <a:avLst/>
          </a:prstGeom>
        </p:spPr>
      </p:pic>
      <p:pic>
        <p:nvPicPr>
          <p:cNvPr id="9" name="그림 8" descr="화면 캡처"/>
          <p:cNvPicPr>
            <a:picLocks noChangeAspect="1"/>
          </p:cNvPicPr>
          <p:nvPr/>
        </p:nvPicPr>
        <p:blipFill rotWithShape="1">
          <a:blip r:embed="rId4" cstate="print">
            <a:extLst>
              <a:ext uri="{28A0092B-C50C-407E-A947-70E740481C1C}">
                <a14:useLocalDpi xmlns:a14="http://schemas.microsoft.com/office/drawing/2010/main" xmlns="" val="0"/>
              </a:ext>
            </a:extLst>
          </a:blip>
          <a:srcRect l="18526"/>
          <a:stretch/>
        </p:blipFill>
        <p:spPr>
          <a:xfrm>
            <a:off x="8606523" y="3645024"/>
            <a:ext cx="537477" cy="1617307"/>
          </a:xfrm>
          <a:prstGeom prst="rect">
            <a:avLst/>
          </a:prstGeom>
        </p:spPr>
      </p:pic>
      <p:sp>
        <p:nvSpPr>
          <p:cNvPr id="10" name="직사각형 9"/>
          <p:cNvSpPr/>
          <p:nvPr/>
        </p:nvSpPr>
        <p:spPr>
          <a:xfrm>
            <a:off x="188640" y="5333758"/>
            <a:ext cx="998984" cy="14399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altLang="ko-KR" sz="1400" b="1" dirty="0" smtClean="0">
                <a:solidFill>
                  <a:schemeClr val="bg1"/>
                </a:solidFill>
                <a:latin typeface="Arial" pitchFamily="34" charset="0"/>
                <a:cs typeface="Arial" pitchFamily="34" charset="0"/>
              </a:rPr>
              <a:t>Шаг 4</a:t>
            </a:r>
            <a:endParaRPr lang="ru-RU" altLang="ko-KR" sz="1400" b="1" dirty="0">
              <a:solidFill>
                <a:schemeClr val="bg1"/>
              </a:solidFill>
              <a:latin typeface="Arial" pitchFamily="34" charset="0"/>
              <a:cs typeface="Arial" pitchFamily="34" charset="0"/>
            </a:endParaRPr>
          </a:p>
          <a:p>
            <a:pPr algn="ctr"/>
            <a:r>
              <a:rPr lang="ru-RU" altLang="ko-KR" sz="1000" b="1" dirty="0" smtClean="0">
                <a:solidFill>
                  <a:schemeClr val="bg1"/>
                </a:solidFill>
                <a:latin typeface="Arial" pitchFamily="34" charset="0"/>
                <a:cs typeface="Arial" pitchFamily="34" charset="0"/>
              </a:rPr>
              <a:t>Контроль жирового баланса и увлажнение</a:t>
            </a:r>
            <a:endParaRPr lang="en-US" altLang="ko-KR" sz="1000" b="1" dirty="0">
              <a:solidFill>
                <a:schemeClr val="bg1"/>
              </a:solidFill>
              <a:latin typeface="Arial" pitchFamily="34" charset="0"/>
              <a:cs typeface="Arial" pitchFamily="34" charset="0"/>
            </a:endParaRPr>
          </a:p>
          <a:p>
            <a:pPr algn="ctr"/>
            <a:endParaRPr lang="ko-KR" altLang="en-US" sz="1200" b="1" dirty="0">
              <a:solidFill>
                <a:schemeClr val="bg1"/>
              </a:solidFill>
              <a:latin typeface="Arial" pitchFamily="34" charset="0"/>
              <a:cs typeface="Arial" pitchFamily="34" charset="0"/>
            </a:endParaRPr>
          </a:p>
        </p:txBody>
      </p:sp>
      <p:pic>
        <p:nvPicPr>
          <p:cNvPr id="11" name="그림 10" descr="화면 캡처"/>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30016" y="5091352"/>
            <a:ext cx="619582" cy="1766648"/>
          </a:xfrm>
          <a:prstGeom prst="rect">
            <a:avLst/>
          </a:prstGeom>
        </p:spPr>
      </p:pic>
      <p:sp>
        <p:nvSpPr>
          <p:cNvPr id="12" name="TextBox 11"/>
          <p:cNvSpPr txBox="1"/>
          <p:nvPr/>
        </p:nvSpPr>
        <p:spPr>
          <a:xfrm>
            <a:off x="1287679" y="5411450"/>
            <a:ext cx="7593318" cy="1384995"/>
          </a:xfrm>
          <a:prstGeom prst="rect">
            <a:avLst/>
          </a:prstGeom>
          <a:noFill/>
        </p:spPr>
        <p:txBody>
          <a:bodyPr wrap="square" rtlCol="0">
            <a:spAutoFit/>
          </a:bodyPr>
          <a:lstStyle/>
          <a:p>
            <a:pPr algn="just"/>
            <a:r>
              <a:rPr lang="ru-RU" altLang="ko-KR" sz="1200" b="1" dirty="0" smtClean="0">
                <a:latin typeface="Arial" pitchFamily="34" charset="0"/>
                <a:cs typeface="Arial" pitchFamily="34" charset="0"/>
              </a:rPr>
              <a:t>Эмульсия/лосьон/увлажняющее средство</a:t>
            </a:r>
            <a:endParaRPr lang="en-US" altLang="ko-KR" sz="1200" b="1" dirty="0" smtClean="0">
              <a:latin typeface="Arial" pitchFamily="34" charset="0"/>
              <a:cs typeface="Arial" pitchFamily="34" charset="0"/>
            </a:endParaRPr>
          </a:p>
          <a:p>
            <a:pPr marL="171450" indent="-171450" algn="just">
              <a:buFont typeface="Arial" pitchFamily="34" charset="0"/>
              <a:buChar char="•"/>
            </a:pPr>
            <a:r>
              <a:rPr lang="ru-RU" altLang="ko-KR" sz="1200" dirty="0" smtClean="0">
                <a:latin typeface="Arial" pitchFamily="34" charset="0"/>
                <a:cs typeface="Arial" pitchFamily="34" charset="0"/>
              </a:rPr>
              <a:t>Поддерживают оптимальный уровень увлажнения и </a:t>
            </a:r>
            <a:r>
              <a:rPr lang="ru-RU" sz="1200" dirty="0">
                <a:latin typeface="Arial" panose="020B0604020202020204" pitchFamily="34" charset="0"/>
                <a:cs typeface="Arial" panose="020B0604020202020204" pitchFamily="34" charset="0"/>
              </a:rPr>
              <a:t>естественной </a:t>
            </a:r>
            <a:r>
              <a:rPr lang="ru-RU" sz="1200" dirty="0" smtClean="0">
                <a:latin typeface="Arial" panose="020B0604020202020204" pitchFamily="34" charset="0"/>
                <a:cs typeface="Arial" panose="020B0604020202020204" pitchFamily="34" charset="0"/>
              </a:rPr>
              <a:t>жировой смазки, которые различаются в зависимости от достижения какой-либо цели.</a:t>
            </a:r>
            <a:endParaRPr lang="en-US" altLang="ko-KR" sz="1200" dirty="0" smtClean="0">
              <a:latin typeface="Arial" pitchFamily="34" charset="0"/>
              <a:cs typeface="Arial" pitchFamily="34" charset="0"/>
            </a:endParaRPr>
          </a:p>
          <a:p>
            <a:pPr marL="628650" lvl="1" indent="-171450" algn="just">
              <a:buFontTx/>
              <a:buChar char="-"/>
            </a:pPr>
            <a:r>
              <a:rPr lang="ru-RU" altLang="ko-KR" sz="1200" u="sng" dirty="0" err="1" smtClean="0">
                <a:latin typeface="Arial" pitchFamily="34" charset="0"/>
                <a:cs typeface="Arial" pitchFamily="34" charset="0"/>
              </a:rPr>
              <a:t>Гелевая</a:t>
            </a:r>
            <a:r>
              <a:rPr lang="ru-RU" altLang="ko-KR" sz="1200" u="sng" dirty="0" smtClean="0">
                <a:latin typeface="Arial" pitchFamily="34" charset="0"/>
                <a:cs typeface="Arial" pitchFamily="34" charset="0"/>
              </a:rPr>
              <a:t>, облегченная текстура</a:t>
            </a:r>
            <a:r>
              <a:rPr lang="ru-RU" altLang="ko-KR" sz="1200" dirty="0" smtClean="0">
                <a:latin typeface="Arial" pitchFamily="34" charset="0"/>
                <a:cs typeface="Arial" pitchFamily="34" charset="0"/>
              </a:rPr>
              <a:t> рекомендуется для более жирной кожи </a:t>
            </a:r>
          </a:p>
          <a:p>
            <a:pPr marL="628650" lvl="1" indent="-171450" algn="just">
              <a:buFontTx/>
              <a:buChar char="-"/>
            </a:pPr>
            <a:r>
              <a:rPr lang="ru-RU" altLang="ko-KR" sz="1200" dirty="0" smtClean="0">
                <a:latin typeface="Arial" pitchFamily="34" charset="0"/>
                <a:cs typeface="Arial" pitchFamily="34" charset="0"/>
              </a:rPr>
              <a:t>(в ней отсутствует масло или же оно добавлено в минимальном количестве).</a:t>
            </a:r>
            <a:endParaRPr lang="en-US" altLang="ko-KR" sz="1200" dirty="0" smtClean="0">
              <a:latin typeface="Arial" pitchFamily="34" charset="0"/>
              <a:cs typeface="Arial" pitchFamily="34" charset="0"/>
            </a:endParaRPr>
          </a:p>
          <a:p>
            <a:pPr marL="628650" lvl="1" indent="-171450" algn="just">
              <a:buFontTx/>
              <a:buChar char="-"/>
            </a:pPr>
            <a:r>
              <a:rPr lang="ru-RU" altLang="ko-KR" sz="1200" u="sng" dirty="0" smtClean="0">
                <a:latin typeface="Arial" pitchFamily="34" charset="0"/>
                <a:cs typeface="Arial" pitchFamily="34" charset="0"/>
              </a:rPr>
              <a:t>Кремовая текстура</a:t>
            </a:r>
            <a:r>
              <a:rPr lang="ru-RU" altLang="ko-KR" sz="1200" dirty="0" smtClean="0">
                <a:latin typeface="Arial" pitchFamily="34" charset="0"/>
                <a:cs typeface="Arial" pitchFamily="34" charset="0"/>
              </a:rPr>
              <a:t> – для увядающей, обезвоженной кожи (состав включает достаточное количество смягчающих средств). </a:t>
            </a:r>
            <a:endParaRPr lang="en-US" altLang="ko-KR" sz="1200" dirty="0" smtClean="0">
              <a:latin typeface="Arial" pitchFamily="34" charset="0"/>
              <a:cs typeface="Arial" pitchFamily="34" charset="0"/>
            </a:endParaRPr>
          </a:p>
        </p:txBody>
      </p:sp>
      <p:sp>
        <p:nvSpPr>
          <p:cNvPr id="13" name="TextBox 12"/>
          <p:cNvSpPr txBox="1"/>
          <p:nvPr/>
        </p:nvSpPr>
        <p:spPr>
          <a:xfrm>
            <a:off x="217198" y="117442"/>
            <a:ext cx="8739296" cy="360850"/>
          </a:xfrm>
          <a:prstGeom prst="rect">
            <a:avLst/>
          </a:prstGeom>
          <a:noFill/>
          <a:ln w="19050">
            <a:solidFill>
              <a:srgbClr val="C00000"/>
            </a:solidFill>
          </a:ln>
        </p:spPr>
        <p:txBody>
          <a:bodyPr wrap="square" tIns="72000" bIns="72000" rtlCol="0">
            <a:spAutoFit/>
          </a:bodyPr>
          <a:lstStyle/>
          <a:p>
            <a:pPr algn="ctr"/>
            <a:r>
              <a:rPr lang="ru-RU" altLang="ko-KR" sz="1400" b="1" dirty="0" smtClean="0">
                <a:solidFill>
                  <a:srgbClr val="C00000"/>
                </a:solidFill>
                <a:latin typeface="Arial" pitchFamily="34" charset="0"/>
                <a:cs typeface="Arial" pitchFamily="34" charset="0"/>
              </a:rPr>
              <a:t>Этапы основного ухода за кожей </a:t>
            </a:r>
            <a:endParaRPr lang="ko-KR" altLang="en-US" sz="1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394003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88640" y="188639"/>
            <a:ext cx="998984" cy="61926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ru-RU" altLang="ko-KR" sz="1400" b="1" dirty="0" smtClean="0">
              <a:solidFill>
                <a:schemeClr val="bg1"/>
              </a:solidFill>
              <a:latin typeface="Arial" pitchFamily="34" charset="0"/>
              <a:cs typeface="Arial" pitchFamily="34" charset="0"/>
            </a:endParaRPr>
          </a:p>
          <a:p>
            <a:pPr algn="ctr"/>
            <a:r>
              <a:rPr lang="ru-RU" altLang="ko-KR" sz="1400" b="1" dirty="0" smtClean="0">
                <a:solidFill>
                  <a:schemeClr val="bg1"/>
                </a:solidFill>
                <a:latin typeface="Arial" pitchFamily="34" charset="0"/>
                <a:cs typeface="Arial" pitchFamily="34" charset="0"/>
              </a:rPr>
              <a:t>Шаг 5</a:t>
            </a:r>
          </a:p>
          <a:p>
            <a:pPr algn="ctr"/>
            <a:r>
              <a:rPr lang="ru-RU" altLang="ko-KR" sz="1400" b="1" dirty="0" smtClean="0">
                <a:solidFill>
                  <a:schemeClr val="bg1"/>
                </a:solidFill>
                <a:latin typeface="Arial" pitchFamily="34" charset="0"/>
                <a:cs typeface="Arial" pitchFamily="34" charset="0"/>
              </a:rPr>
              <a:t>Задержка влаги</a:t>
            </a:r>
          </a:p>
          <a:p>
            <a:pPr algn="ctr"/>
            <a:endParaRPr lang="ko-KR" altLang="en-US" sz="1400" b="1" dirty="0">
              <a:solidFill>
                <a:schemeClr val="bg1"/>
              </a:solidFill>
              <a:latin typeface="Arial" pitchFamily="34" charset="0"/>
              <a:cs typeface="Arial" pitchFamily="34" charset="0"/>
            </a:endParaRPr>
          </a:p>
        </p:txBody>
      </p:sp>
      <p:sp>
        <p:nvSpPr>
          <p:cNvPr id="3" name="TextBox 2"/>
          <p:cNvSpPr txBox="1"/>
          <p:nvPr/>
        </p:nvSpPr>
        <p:spPr>
          <a:xfrm>
            <a:off x="1331640" y="116632"/>
            <a:ext cx="6768752" cy="2092881"/>
          </a:xfrm>
          <a:prstGeom prst="rect">
            <a:avLst/>
          </a:prstGeom>
          <a:noFill/>
        </p:spPr>
        <p:txBody>
          <a:bodyPr wrap="square" rtlCol="0">
            <a:spAutoFit/>
          </a:bodyPr>
          <a:lstStyle/>
          <a:p>
            <a:pPr>
              <a:lnSpc>
                <a:spcPct val="130000"/>
              </a:lnSpc>
            </a:pPr>
            <a:r>
              <a:rPr lang="ru-RU" altLang="ko-KR" sz="1400" b="1" dirty="0" smtClean="0">
                <a:latin typeface="Arial" pitchFamily="34" charset="0"/>
                <a:cs typeface="Arial" pitchFamily="34" charset="0"/>
              </a:rPr>
              <a:t>Крем:</a:t>
            </a:r>
            <a:endParaRPr lang="en-US" altLang="ko-KR" sz="1400" b="1" dirty="0" smtClean="0">
              <a:latin typeface="Arial" pitchFamily="34" charset="0"/>
              <a:cs typeface="Arial" pitchFamily="34" charset="0"/>
            </a:endParaRPr>
          </a:p>
          <a:p>
            <a:pPr marL="171450" indent="-171450">
              <a:lnSpc>
                <a:spcPct val="130000"/>
              </a:lnSpc>
              <a:buFont typeface="Arial" pitchFamily="34" charset="0"/>
              <a:buChar char="•"/>
            </a:pPr>
            <a:r>
              <a:rPr lang="ru-RU" altLang="ko-KR" sz="1200" dirty="0" smtClean="0">
                <a:latin typeface="Arial" pitchFamily="34" charset="0"/>
                <a:cs typeface="Arial" pitchFamily="34" charset="0"/>
              </a:rPr>
              <a:t>Смягчает и активно питает</a:t>
            </a:r>
            <a:endParaRPr lang="en-US" altLang="ko-KR" sz="1200" dirty="0" smtClean="0">
              <a:latin typeface="Arial" pitchFamily="34" charset="0"/>
              <a:cs typeface="Arial" pitchFamily="34" charset="0"/>
            </a:endParaRPr>
          </a:p>
          <a:p>
            <a:pPr marL="171450" indent="-171450">
              <a:lnSpc>
                <a:spcPct val="130000"/>
              </a:lnSpc>
              <a:buFont typeface="Arial" pitchFamily="34" charset="0"/>
              <a:buChar char="•"/>
            </a:pPr>
            <a:r>
              <a:rPr lang="ru-RU" altLang="ko-KR" sz="1200" dirty="0" smtClean="0">
                <a:latin typeface="Arial" pitchFamily="34" charset="0"/>
                <a:cs typeface="Arial" pitchFamily="34" charset="0"/>
              </a:rPr>
              <a:t>Обладает более плотной и густой текстурой по сравнению с эмульсией</a:t>
            </a:r>
            <a:endParaRPr lang="en-US" altLang="ko-KR" sz="1200" dirty="0" smtClean="0">
              <a:latin typeface="Arial" pitchFamily="34" charset="0"/>
              <a:cs typeface="Arial" pitchFamily="34" charset="0"/>
            </a:endParaRPr>
          </a:p>
          <a:p>
            <a:pPr marL="171450" indent="-171450">
              <a:lnSpc>
                <a:spcPct val="130000"/>
              </a:lnSpc>
              <a:buFont typeface="Arial" pitchFamily="34" charset="0"/>
              <a:buChar char="•"/>
            </a:pPr>
            <a:r>
              <a:rPr lang="ru-RU" altLang="ko-KR" sz="1200" dirty="0" smtClean="0">
                <a:latin typeface="Arial" pitchFamily="34" charset="0"/>
                <a:cs typeface="Arial" pitchFamily="34" charset="0"/>
              </a:rPr>
              <a:t>Образует на лице тонкую защитную пленку, препятствующую испарению влаги, и «запечатывает» внутри кожи все полезные элементы, которые она получает в результате ежедневного ухода.</a:t>
            </a:r>
            <a:endParaRPr lang="en-US" altLang="ko-KR" sz="1200" dirty="0">
              <a:latin typeface="Arial" pitchFamily="34" charset="0"/>
              <a:cs typeface="Arial" pitchFamily="34" charset="0"/>
            </a:endParaRPr>
          </a:p>
          <a:p>
            <a:pPr>
              <a:lnSpc>
                <a:spcPct val="130000"/>
              </a:lnSpc>
            </a:pPr>
            <a:r>
              <a:rPr lang="ru-RU" altLang="ko-KR" sz="1400" b="1" dirty="0" smtClean="0">
                <a:latin typeface="Arial" pitchFamily="34" charset="0"/>
                <a:cs typeface="Arial" pitchFamily="34" charset="0"/>
              </a:rPr>
              <a:t>Ночной крем </a:t>
            </a:r>
            <a:r>
              <a:rPr lang="ru-RU" altLang="ko-KR" sz="1200" dirty="0" smtClean="0">
                <a:latin typeface="Arial" pitchFamily="34" charset="0"/>
                <a:cs typeface="Arial" pitchFamily="34" charset="0"/>
              </a:rPr>
              <a:t>является более интенсивным средством для восстановления кожи и регенерации ее клеток.</a:t>
            </a:r>
            <a:endParaRPr lang="en-US" altLang="ko-KR" sz="1200" dirty="0" smtClean="0">
              <a:latin typeface="Arial" pitchFamily="34" charset="0"/>
              <a:cs typeface="Arial" pitchFamily="34" charset="0"/>
            </a:endParaRPr>
          </a:p>
        </p:txBody>
      </p:sp>
      <p:pic>
        <p:nvPicPr>
          <p:cNvPr id="5" name="그림 4" descr="화면 캡처"/>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32939" y="1116751"/>
            <a:ext cx="882311" cy="876544"/>
          </a:xfrm>
          <a:prstGeom prst="rect">
            <a:avLst/>
          </a:prstGeom>
        </p:spPr>
      </p:pic>
      <p:pic>
        <p:nvPicPr>
          <p:cNvPr id="6" name="그림 5" descr="화면 캡처"/>
          <p:cNvPicPr>
            <a:picLocks noChangeAspect="1"/>
          </p:cNvPicPr>
          <p:nvPr/>
        </p:nvPicPr>
        <p:blipFill rotWithShape="1">
          <a:blip r:embed="rId3" cstate="print">
            <a:extLst>
              <a:ext uri="{28A0092B-C50C-407E-A947-70E740481C1C}">
                <a14:useLocalDpi xmlns:a14="http://schemas.microsoft.com/office/drawing/2010/main" xmlns="" val="0"/>
              </a:ext>
            </a:extLst>
          </a:blip>
          <a:srcRect t="9120"/>
          <a:stretch/>
        </p:blipFill>
        <p:spPr>
          <a:xfrm>
            <a:off x="8054462" y="0"/>
            <a:ext cx="879741" cy="872193"/>
          </a:xfrm>
          <a:prstGeom prst="rect">
            <a:avLst/>
          </a:prstGeom>
        </p:spPr>
      </p:pic>
      <p:pic>
        <p:nvPicPr>
          <p:cNvPr id="7" name="그림 6" descr="화면 캡처"/>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48264" y="28600"/>
            <a:ext cx="897048" cy="876544"/>
          </a:xfrm>
          <a:prstGeom prst="rect">
            <a:avLst/>
          </a:prstGeom>
        </p:spPr>
      </p:pic>
      <p:sp>
        <p:nvSpPr>
          <p:cNvPr id="8" name="TextBox 7"/>
          <p:cNvSpPr txBox="1"/>
          <p:nvPr/>
        </p:nvSpPr>
        <p:spPr>
          <a:xfrm>
            <a:off x="1342815" y="2614805"/>
            <a:ext cx="6202195" cy="2769989"/>
          </a:xfrm>
          <a:prstGeom prst="rect">
            <a:avLst/>
          </a:prstGeom>
          <a:noFill/>
        </p:spPr>
        <p:txBody>
          <a:bodyPr wrap="square" rtlCol="0">
            <a:spAutoFit/>
          </a:bodyPr>
          <a:lstStyle/>
          <a:p>
            <a:r>
              <a:rPr lang="ru-RU" altLang="ko-KR" sz="1400" b="1" dirty="0" smtClean="0"/>
              <a:t>К</a:t>
            </a:r>
            <a:r>
              <a:rPr lang="ru-RU" sz="1400" b="1" dirty="0" smtClean="0"/>
              <a:t>рем/сыворотка </a:t>
            </a:r>
            <a:r>
              <a:rPr lang="ru-RU" sz="1400" b="1" dirty="0"/>
              <a:t>для кожи вокруг глаз</a:t>
            </a:r>
            <a:endParaRPr lang="en-US" altLang="ko-KR" sz="1400" b="1" dirty="0" smtClean="0">
              <a:latin typeface="Arial" pitchFamily="34" charset="0"/>
              <a:cs typeface="Arial" pitchFamily="34" charset="0"/>
            </a:endParaRPr>
          </a:p>
          <a:p>
            <a:pPr marL="171450" indent="-171450">
              <a:buFont typeface="Arial" pitchFamily="34" charset="0"/>
              <a:buChar char="•"/>
            </a:pPr>
            <a:r>
              <a:rPr lang="ru-RU" altLang="ko-KR" sz="1400" dirty="0" smtClean="0">
                <a:latin typeface="Arial" pitchFamily="34" charset="0"/>
                <a:cs typeface="Arial" pitchFamily="34" charset="0"/>
              </a:rPr>
              <a:t>Кожа вокруг глаз:</a:t>
            </a:r>
            <a:endParaRPr lang="en-US" altLang="ko-KR" sz="1400" dirty="0" smtClean="0">
              <a:latin typeface="Arial" pitchFamily="34" charset="0"/>
              <a:cs typeface="Arial" pitchFamily="34" charset="0"/>
            </a:endParaRPr>
          </a:p>
          <a:p>
            <a:pPr marL="628650" lvl="1" indent="-171450">
              <a:buFont typeface="Wingdings" pitchFamily="2" charset="2"/>
              <a:buChar char="ü"/>
            </a:pPr>
            <a:r>
              <a:rPr lang="ru-RU" altLang="ko-KR" sz="1400" dirty="0" smtClean="0">
                <a:latin typeface="Arial" pitchFamily="34" charset="0"/>
                <a:cs typeface="Arial" pitchFamily="34" charset="0"/>
              </a:rPr>
              <a:t>тоньше по сравнению с другими зонами лица</a:t>
            </a:r>
            <a:endParaRPr lang="en-US" altLang="ko-KR" sz="1400" dirty="0" smtClean="0">
              <a:latin typeface="Arial" pitchFamily="34" charset="0"/>
              <a:cs typeface="Arial" pitchFamily="34" charset="0"/>
            </a:endParaRPr>
          </a:p>
          <a:p>
            <a:pPr marL="628650" lvl="1" indent="-171450">
              <a:buFont typeface="Wingdings" pitchFamily="2" charset="2"/>
              <a:buChar char="ü"/>
            </a:pPr>
            <a:r>
              <a:rPr lang="ru-RU" altLang="ko-KR" sz="1400" dirty="0" smtClean="0">
                <a:latin typeface="Arial" pitchFamily="34" charset="0"/>
                <a:cs typeface="Arial" pitchFamily="34" charset="0"/>
              </a:rPr>
              <a:t>сухая, поскольку в ней отсутствуют сальные железы</a:t>
            </a:r>
            <a:endParaRPr lang="en-US" altLang="ko-KR" sz="1400" dirty="0" smtClean="0">
              <a:latin typeface="Arial" pitchFamily="34" charset="0"/>
              <a:cs typeface="Arial" pitchFamily="34" charset="0"/>
            </a:endParaRPr>
          </a:p>
          <a:p>
            <a:pPr marL="628650" lvl="1" indent="-171450">
              <a:buFont typeface="Wingdings" pitchFamily="2" charset="2"/>
              <a:buChar char="ü"/>
            </a:pPr>
            <a:r>
              <a:rPr lang="ru-RU" altLang="ko-KR" sz="1400" dirty="0" smtClean="0">
                <a:latin typeface="Arial" pitchFamily="34" charset="0"/>
                <a:cs typeface="Arial" pitchFamily="34" charset="0"/>
              </a:rPr>
              <a:t>довольно часто участвует в мимике</a:t>
            </a:r>
            <a:endParaRPr lang="en-US" altLang="ko-KR" sz="1400" dirty="0" smtClean="0">
              <a:latin typeface="Arial" pitchFamily="34" charset="0"/>
              <a:cs typeface="Arial" pitchFamily="34" charset="0"/>
            </a:endParaRPr>
          </a:p>
          <a:p>
            <a:pPr marL="628650" lvl="1" indent="-171450">
              <a:buFont typeface="Wingdings" pitchFamily="2" charset="2"/>
              <a:buChar char="ü"/>
            </a:pPr>
            <a:r>
              <a:rPr lang="ru-RU" altLang="ko-KR" sz="1400" dirty="0" smtClean="0">
                <a:latin typeface="Arial" pitchFamily="34" charset="0"/>
                <a:cs typeface="Arial" pitchFamily="34" charset="0"/>
              </a:rPr>
              <a:t>уязвима перед воздействием солнечного излучения</a:t>
            </a:r>
            <a:endParaRPr lang="en-US" altLang="ko-KR" sz="1400" dirty="0">
              <a:latin typeface="Arial" pitchFamily="34" charset="0"/>
              <a:cs typeface="Arial" pitchFamily="34" charset="0"/>
            </a:endParaRPr>
          </a:p>
          <a:p>
            <a:pPr algn="just"/>
            <a:r>
              <a:rPr lang="en-US" altLang="ko-KR" sz="1400" dirty="0" smtClean="0">
                <a:latin typeface="Arial" pitchFamily="34" charset="0"/>
                <a:cs typeface="Arial" pitchFamily="34" charset="0"/>
              </a:rPr>
              <a:t>    --&gt; </a:t>
            </a:r>
            <a:r>
              <a:rPr lang="ru-RU" altLang="ko-KR" sz="1200" b="1" dirty="0" smtClean="0">
                <a:latin typeface="Arial" pitchFamily="34" charset="0"/>
                <a:cs typeface="Arial" pitchFamily="34" charset="0"/>
              </a:rPr>
              <a:t>Кожа вокруг глаз – это та зона на лице, на которой раньше остальных образуются мимические морщины. Чтобы предотвратить первые видимые признаки их появления, коже вокруг глаз необходимо обеспечить качественный регулярный уход.</a:t>
            </a:r>
            <a:endParaRPr lang="ru-RU" altLang="ko-KR" sz="1200" b="1" dirty="0">
              <a:latin typeface="Arial" pitchFamily="34" charset="0"/>
              <a:cs typeface="Arial" pitchFamily="34" charset="0"/>
            </a:endParaRPr>
          </a:p>
          <a:p>
            <a:endParaRPr lang="ru-RU" altLang="ko-KR" sz="1200" dirty="0" smtClean="0">
              <a:latin typeface="Arial" pitchFamily="34" charset="0"/>
              <a:cs typeface="Arial" pitchFamily="34" charset="0"/>
            </a:endParaRPr>
          </a:p>
          <a:p>
            <a:r>
              <a:rPr lang="ru-RU" altLang="ko-KR" sz="1400" dirty="0" smtClean="0">
                <a:latin typeface="Arial" pitchFamily="34" charset="0"/>
                <a:cs typeface="Arial" pitchFamily="34" charset="0"/>
              </a:rPr>
              <a:t>Для предотвращения морщин на коже вокруг глаз и ее увядания необходимо начать за ней ухаживать с 25 лет.</a:t>
            </a:r>
            <a:endParaRPr lang="en-US" altLang="ko-KR" sz="1400" dirty="0">
              <a:latin typeface="Arial" pitchFamily="34" charset="0"/>
              <a:cs typeface="Arial" pitchFamily="34" charset="0"/>
            </a:endParaRPr>
          </a:p>
        </p:txBody>
      </p:sp>
      <p:pic>
        <p:nvPicPr>
          <p:cNvPr id="9" name="그림 8" descr="화면 캡처"/>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72400" y="2780928"/>
            <a:ext cx="564652" cy="2061933"/>
          </a:xfrm>
          <a:prstGeom prst="rect">
            <a:avLst/>
          </a:prstGeom>
        </p:spPr>
      </p:pic>
      <p:pic>
        <p:nvPicPr>
          <p:cNvPr id="10" name="그림 9" descr="화면 캡처"/>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94113" y="4934089"/>
            <a:ext cx="1315439" cy="1347213"/>
          </a:xfrm>
          <a:prstGeom prst="rect">
            <a:avLst/>
          </a:prstGeom>
        </p:spPr>
      </p:pic>
    </p:spTree>
    <p:extLst>
      <p:ext uri="{BB962C8B-B14F-4D97-AF65-F5344CB8AC3E}">
        <p14:creationId xmlns:p14="http://schemas.microsoft.com/office/powerpoint/2010/main" xmlns="" val="173321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rotWithShape="1">
          <a:blip r:embed="rId2" cstate="print">
            <a:extLst>
              <a:ext uri="{28A0092B-C50C-407E-A947-70E740481C1C}">
                <a14:useLocalDpi xmlns:a14="http://schemas.microsoft.com/office/drawing/2010/main" xmlns="" val="0"/>
              </a:ext>
            </a:extLst>
          </a:blip>
          <a:srcRect t="3938" r="73124" b="9611"/>
          <a:stretch/>
        </p:blipFill>
        <p:spPr>
          <a:xfrm>
            <a:off x="90427" y="567740"/>
            <a:ext cx="2855440" cy="4608512"/>
          </a:xfrm>
          <a:prstGeom prst="rect">
            <a:avLst/>
          </a:prstGeom>
        </p:spPr>
      </p:pic>
      <p:graphicFrame>
        <p:nvGraphicFramePr>
          <p:cNvPr id="3" name="Group 105"/>
          <p:cNvGraphicFramePr>
            <a:graphicFrameLocks noGrp="1"/>
          </p:cNvGraphicFramePr>
          <p:nvPr>
            <p:extLst>
              <p:ext uri="{D42A27DB-BD31-4B8C-83A1-F6EECF244321}">
                <p14:modId xmlns:p14="http://schemas.microsoft.com/office/powerpoint/2010/main" xmlns="" val="3034932355"/>
              </p:ext>
            </p:extLst>
          </p:nvPr>
        </p:nvGraphicFramePr>
        <p:xfrm>
          <a:off x="3127271" y="665067"/>
          <a:ext cx="5909225" cy="6220513"/>
        </p:xfrm>
        <a:graphic>
          <a:graphicData uri="http://schemas.openxmlformats.org/drawingml/2006/table">
            <a:tbl>
              <a:tblPr/>
              <a:tblGrid>
                <a:gridCol w="1153020"/>
                <a:gridCol w="4756205"/>
              </a:tblGrid>
              <a:tr h="402547">
                <a:tc gridSpan="2">
                  <a:txBody>
                    <a:bodyPr/>
                    <a:lstStyle/>
                    <a:p>
                      <a:pPr marL="0" marR="0" lvl="0" indent="0" algn="ctr" defTabSz="914400" rtl="0" eaLnBrk="1" fontAlgn="base" latinLnBrk="1" hangingPunct="1">
                        <a:lnSpc>
                          <a:spcPct val="100000"/>
                        </a:lnSpc>
                        <a:spcBef>
                          <a:spcPct val="50000"/>
                        </a:spcBef>
                        <a:spcAft>
                          <a:spcPct val="0"/>
                        </a:spcAft>
                        <a:buClrTx/>
                        <a:buSzTx/>
                        <a:buFontTx/>
                        <a:buNone/>
                        <a:tabLst/>
                      </a:pPr>
                      <a:r>
                        <a:rPr kumimoji="1" lang="ru-RU" altLang="ko-KR" sz="1600" b="1" i="0" u="none" strike="noStrike" cap="none" normalizeH="0" baseline="0" dirty="0" smtClean="0">
                          <a:ln>
                            <a:noFill/>
                          </a:ln>
                          <a:solidFill>
                            <a:schemeClr val="bg1"/>
                          </a:solidFill>
                          <a:effectLst/>
                          <a:latin typeface="Arial" pitchFamily="34" charset="0"/>
                          <a:ea typeface="굴림" charset="-127"/>
                          <a:cs typeface="Arial" pitchFamily="34" charset="0"/>
                        </a:rPr>
                        <a:t>Сухая кожа</a:t>
                      </a:r>
                      <a:endParaRPr kumimoji="1" lang="en-US" altLang="ko-KR" sz="1600" b="1" i="0" u="none" strike="noStrike" cap="none" normalizeH="0" baseline="0" dirty="0" smtClean="0">
                        <a:ln>
                          <a:noFill/>
                        </a:ln>
                        <a:solidFill>
                          <a:schemeClr val="bg1"/>
                        </a:solidFill>
                        <a:effectLst/>
                        <a:latin typeface="Arial" pitchFamily="34" charset="0"/>
                        <a:ea typeface="굴림" charset="-127"/>
                        <a:cs typeface="Arial" pitchFamily="34" charset="0"/>
                      </a:endParaRPr>
                    </a:p>
                  </a:txBody>
                  <a:tcPr marL="72000" marR="72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pPr latinLnBrk="1"/>
                      <a:endParaRPr lang="ko-KR" altLang="en-US"/>
                    </a:p>
                  </a:txBody>
                  <a:tcPr/>
                </a:tc>
              </a:tr>
              <a:tr h="1380802">
                <a:tc gridSpan="2">
                  <a:txBody>
                    <a:bodyPr/>
                    <a:lstStyle/>
                    <a:p>
                      <a:pPr marL="0" marR="0" lvl="0" indent="0" algn="l" defTabSz="914400" rtl="0" eaLnBrk="1" fontAlgn="base" latinLnBrk="1" hangingPunct="1">
                        <a:lnSpc>
                          <a:spcPct val="15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pitchFamily="34" charset="0"/>
                          <a:ea typeface="굴림" charset="-127"/>
                          <a:cs typeface="Arial" pitchFamily="34" charset="0"/>
                        </a:rPr>
                        <a:t>У сальных желез такой кожи снижена функция выработки кожного сала.</a:t>
                      </a:r>
                      <a:endParaRPr kumimoji="1" lang="en-US" altLang="ko-KR" sz="1400" b="0" i="0" u="none" strike="noStrike" cap="none" normalizeH="0" baseline="0" dirty="0" smtClean="0">
                        <a:ln>
                          <a:noFill/>
                        </a:ln>
                        <a:solidFill>
                          <a:schemeClr val="tx1"/>
                        </a:solidFill>
                        <a:effectLst/>
                        <a:latin typeface="Arial" pitchFamily="34" charset="0"/>
                        <a:ea typeface="굴림" charset="-127"/>
                        <a:cs typeface="Arial" pitchFamily="34" charset="0"/>
                      </a:endParaRPr>
                    </a:p>
                    <a:p>
                      <a:pPr marL="0" marR="0" lvl="0" indent="0" algn="just"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pitchFamily="34" charset="0"/>
                          <a:ea typeface="굴림" charset="-127"/>
                          <a:cs typeface="Arial" pitchFamily="34" charset="0"/>
                        </a:rPr>
                        <a:t>Сухая кожа </a:t>
                      </a:r>
                      <a:r>
                        <a:rPr kumimoji="1" lang="ru-RU" altLang="ko-KR" sz="1400" b="0" i="0" u="sng" strike="noStrike" cap="none" normalizeH="0" baseline="0" dirty="0" smtClean="0">
                          <a:ln>
                            <a:noFill/>
                          </a:ln>
                          <a:solidFill>
                            <a:schemeClr val="tx1"/>
                          </a:solidFill>
                          <a:effectLst/>
                          <a:latin typeface="Arial" pitchFamily="34" charset="0"/>
                          <a:ea typeface="굴림" charset="-127"/>
                          <a:cs typeface="Arial" pitchFamily="34" charset="0"/>
                        </a:rPr>
                        <a:t>испытывает недостаток природной жировой смазки</a:t>
                      </a:r>
                      <a:r>
                        <a:rPr kumimoji="1" lang="ru-RU" altLang="ko-KR" sz="1400" b="0" i="0" u="none" strike="noStrike" cap="none" normalizeH="0" baseline="0" dirty="0" smtClean="0">
                          <a:ln>
                            <a:noFill/>
                          </a:ln>
                          <a:solidFill>
                            <a:schemeClr val="tx1"/>
                          </a:solidFill>
                          <a:effectLst/>
                          <a:latin typeface="Arial" pitchFamily="34" charset="0"/>
                          <a:ea typeface="굴림" charset="-127"/>
                          <a:cs typeface="Arial" pitchFamily="34" charset="0"/>
                        </a:rPr>
                        <a:t>, удерживающей влагу, она становится утонченной и уязвимой. </a:t>
                      </a:r>
                      <a:endParaRPr kumimoji="1" lang="en-US" altLang="ko-KR" sz="1400" b="0" i="0" u="none" strike="noStrike" cap="none" normalizeH="0" baseline="0" dirty="0" smtClean="0">
                        <a:ln>
                          <a:noFill/>
                        </a:ln>
                        <a:solidFill>
                          <a:schemeClr val="tx1"/>
                        </a:solidFill>
                        <a:effectLst/>
                        <a:latin typeface="Arial" pitchFamily="34" charset="0"/>
                        <a:ea typeface="굴림" charset="-127"/>
                        <a:cs typeface="Arial" pitchFamily="34" charset="0"/>
                      </a:endParaRPr>
                    </a:p>
                  </a:txBody>
                  <a:tcPr marL="72000" marR="72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105790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1" i="0" u="none" strike="noStrike" cap="none" normalizeH="0" baseline="0" dirty="0" smtClean="0">
                          <a:ln>
                            <a:noFill/>
                          </a:ln>
                          <a:solidFill>
                            <a:srgbClr val="FF0000"/>
                          </a:solidFill>
                          <a:effectLst/>
                          <a:latin typeface="Arial" pitchFamily="34" charset="0"/>
                          <a:ea typeface="굴림" charset="-127"/>
                          <a:cs typeface="Arial" pitchFamily="34" charset="0"/>
                        </a:rPr>
                        <a:t>Симптомы</a:t>
                      </a:r>
                      <a:endParaRPr kumimoji="1" lang="en-US" altLang="ko-KR" sz="1400" b="1" i="0" u="none" strike="noStrike" cap="none" normalizeH="0" baseline="0" dirty="0" smtClean="0">
                        <a:ln>
                          <a:noFill/>
                        </a:ln>
                        <a:solidFill>
                          <a:srgbClr val="FF0000"/>
                        </a:solidFill>
                        <a:effectLst/>
                        <a:latin typeface="Arial" pitchFamily="34" charset="0"/>
                        <a:ea typeface="굴림" charset="-127"/>
                        <a:cs typeface="Arial" pitchFamily="34" charset="0"/>
                      </a:endParaRPr>
                    </a:p>
                  </a:txBody>
                  <a:tcPr marL="72000" marR="72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1" hangingPunct="1">
                        <a:lnSpc>
                          <a:spcPct val="100000"/>
                        </a:lnSpc>
                        <a:spcBef>
                          <a:spcPct val="50000"/>
                        </a:spcBef>
                        <a:spcAft>
                          <a:spcPct val="0"/>
                        </a:spcAft>
                        <a:buClrTx/>
                        <a:buSzTx/>
                        <a:buFont typeface="Arial" charset="0"/>
                        <a:buChar char="•"/>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Чувство </a:t>
                      </a:r>
                      <a:r>
                        <a:rPr kumimoji="1" lang="ru-RU" altLang="ko-KR" sz="1200" b="0" i="0" u="none" strike="noStrike" cap="none" normalizeH="0" baseline="0" dirty="0" err="1" smtClean="0">
                          <a:ln>
                            <a:noFill/>
                          </a:ln>
                          <a:solidFill>
                            <a:schemeClr val="tx1"/>
                          </a:solidFill>
                          <a:effectLst/>
                          <a:latin typeface="Arial" pitchFamily="34" charset="0"/>
                          <a:ea typeface="굴림" charset="-127"/>
                          <a:cs typeface="Arial" pitchFamily="34" charset="0"/>
                        </a:rPr>
                        <a:t>стянутости</a:t>
                      </a: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 и сухости</a:t>
                      </a:r>
                    </a:p>
                    <a:p>
                      <a:pPr marL="285750" marR="0" lvl="0" indent="-285750" algn="l" defTabSz="914400" rtl="0" eaLnBrk="1" fontAlgn="base" latinLnBrk="1" hangingPunct="1">
                        <a:lnSpc>
                          <a:spcPct val="100000"/>
                        </a:lnSpc>
                        <a:spcBef>
                          <a:spcPct val="50000"/>
                        </a:spcBef>
                        <a:spcAft>
                          <a:spcPct val="0"/>
                        </a:spcAft>
                        <a:buClrTx/>
                        <a:buSzTx/>
                        <a:buFont typeface="Arial" charset="0"/>
                        <a:buChar char="•"/>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Тусклый  или пепельный цвет лица</a:t>
                      </a:r>
                      <a:endPar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endParaRPr>
                    </a:p>
                    <a:p>
                      <a:pPr marL="285750" marR="0" lvl="0" indent="-285750" algn="l" defTabSz="914400" rtl="0" eaLnBrk="1" fontAlgn="base" latinLnBrk="1" hangingPunct="1">
                        <a:lnSpc>
                          <a:spcPct val="100000"/>
                        </a:lnSpc>
                        <a:spcBef>
                          <a:spcPct val="50000"/>
                        </a:spcBef>
                        <a:spcAft>
                          <a:spcPct val="0"/>
                        </a:spcAft>
                        <a:buClrTx/>
                        <a:buSzTx/>
                        <a:buFont typeface="Arial" charset="0"/>
                        <a:buChar char="•"/>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Шелушение</a:t>
                      </a:r>
                      <a:r>
                        <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             </a:t>
                      </a:r>
                      <a:endPar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endParaRPr>
                    </a:p>
                    <a:p>
                      <a:pPr marL="285750" marR="0" lvl="0" indent="-285750" algn="l" defTabSz="914400" rtl="0" eaLnBrk="1" fontAlgn="base" latinLnBrk="1" hangingPunct="1">
                        <a:lnSpc>
                          <a:spcPct val="100000"/>
                        </a:lnSpc>
                        <a:spcBef>
                          <a:spcPct val="50000"/>
                        </a:spcBef>
                        <a:spcAft>
                          <a:spcPct val="0"/>
                        </a:spcAft>
                        <a:buClrTx/>
                        <a:buSzTx/>
                        <a:buFont typeface="Arial" charset="0"/>
                        <a:buChar char="•"/>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Выраженные мимические морщины</a:t>
                      </a:r>
                      <a:endPar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endParaRPr>
                    </a:p>
                    <a:p>
                      <a:pPr marL="0" marR="0" lvl="0" indent="0" algn="l" defTabSz="914400" rtl="0" eaLnBrk="1" fontAlgn="base" latinLnBrk="1" hangingPunct="1">
                        <a:lnSpc>
                          <a:spcPct val="100000"/>
                        </a:lnSpc>
                        <a:spcBef>
                          <a:spcPct val="5000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 </a:t>
                      </a: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Поры практически незаметны</a:t>
                      </a:r>
                      <a:endPar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endParaRPr>
                    </a:p>
                  </a:txBody>
                  <a:tcPr marL="72000" marR="72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404">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1" i="0" u="none" strike="noStrike" cap="none" normalizeH="0" baseline="0" dirty="0" smtClean="0">
                          <a:ln>
                            <a:noFill/>
                          </a:ln>
                          <a:solidFill>
                            <a:srgbClr val="FF0000"/>
                          </a:solidFill>
                          <a:effectLst/>
                          <a:latin typeface="Arial" pitchFamily="34" charset="0"/>
                          <a:ea typeface="굴림" charset="-127"/>
                          <a:cs typeface="Arial" pitchFamily="34" charset="0"/>
                        </a:rPr>
                        <a:t>Советы</a:t>
                      </a:r>
                      <a:endParaRPr kumimoji="1" lang="en-US" altLang="ko-KR" sz="1400" b="1" i="0" u="none" strike="noStrike" cap="none" normalizeH="0" baseline="0" dirty="0" smtClean="0">
                        <a:ln>
                          <a:noFill/>
                        </a:ln>
                        <a:solidFill>
                          <a:srgbClr val="FF0000"/>
                        </a:solidFill>
                        <a:effectLst/>
                        <a:latin typeface="Arial" pitchFamily="34" charset="0"/>
                        <a:ea typeface="굴림" charset="-127"/>
                        <a:cs typeface="Arial" pitchFamily="34" charset="0"/>
                      </a:endParaRPr>
                    </a:p>
                  </a:txBody>
                  <a:tcPr marL="72000" marR="72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pitchFamily="34" charset="0"/>
                          <a:ea typeface="굴림" charset="-127"/>
                          <a:cs typeface="Arial" pitchFamily="34" charset="0"/>
                        </a:rPr>
                        <a:t>Обеспечьте коже </a:t>
                      </a:r>
                      <a:r>
                        <a:rPr kumimoji="1" lang="ru-RU" altLang="ko-KR" sz="1400" b="1" i="0" u="none" strike="noStrike" cap="none" normalizeH="0" baseline="0" dirty="0" smtClean="0">
                          <a:ln>
                            <a:noFill/>
                          </a:ln>
                          <a:solidFill>
                            <a:schemeClr val="tx1"/>
                          </a:solidFill>
                          <a:effectLst/>
                          <a:latin typeface="Arial" pitchFamily="34" charset="0"/>
                          <a:ea typeface="굴림" charset="-127"/>
                          <a:cs typeface="Arial" pitchFamily="34" charset="0"/>
                        </a:rPr>
                        <a:t>интенсивное увлажнение и надежный защитный слой</a:t>
                      </a:r>
                      <a:r>
                        <a:rPr kumimoji="1" lang="ru-RU" altLang="ko-KR" sz="1400" b="0" i="0" u="none" strike="noStrike" cap="none" normalizeH="0" baseline="0" dirty="0" smtClean="0">
                          <a:ln>
                            <a:noFill/>
                          </a:ln>
                          <a:solidFill>
                            <a:schemeClr val="tx1"/>
                          </a:solidFill>
                          <a:effectLst/>
                          <a:latin typeface="Arial" pitchFamily="34" charset="0"/>
                          <a:ea typeface="굴림" charset="-127"/>
                          <a:cs typeface="Arial" pitchFamily="34" charset="0"/>
                        </a:rPr>
                        <a:t>, удерживающий влагу внутри нее. </a:t>
                      </a:r>
                    </a:p>
                    <a:p>
                      <a:pPr marL="0" marR="0" lvl="0" indent="0" algn="l" defTabSz="914400" rtl="0" eaLnBrk="1" fontAlgn="base" latinLnBrk="1" hangingPunct="1">
                        <a:lnSpc>
                          <a:spcPct val="100000"/>
                        </a:lnSpc>
                        <a:spcBef>
                          <a:spcPct val="50000"/>
                        </a:spcBef>
                        <a:spcAft>
                          <a:spcPct val="0"/>
                        </a:spcAft>
                        <a:buClrTx/>
                        <a:buSzTx/>
                        <a:buFontTx/>
                        <a:buNone/>
                        <a:tabLst/>
                      </a:pPr>
                      <a:endParaRPr kumimoji="1" lang="ru-RU" altLang="ko-KR" sz="1400" b="0" i="0" u="none" strike="noStrike" cap="none" normalizeH="0" baseline="0" dirty="0" smtClean="0">
                        <a:ln>
                          <a:noFill/>
                        </a:ln>
                        <a:solidFill>
                          <a:schemeClr val="tx1"/>
                        </a:solidFill>
                        <a:effectLst/>
                        <a:latin typeface="Arial" pitchFamily="34" charset="0"/>
                        <a:ea typeface="굴림" charset="-127"/>
                        <a:cs typeface="Arial" pitchFamily="34" charset="0"/>
                      </a:endParaRPr>
                    </a:p>
                    <a:p>
                      <a:pPr marL="0" marR="0" lvl="0" indent="0" algn="l" defTabSz="914400" rtl="0" eaLnBrk="1" fontAlgn="base" latinLnBrk="1" hangingPunct="1">
                        <a:lnSpc>
                          <a:spcPct val="100000"/>
                        </a:lnSpc>
                        <a:spcBef>
                          <a:spcPct val="50000"/>
                        </a:spcBef>
                        <a:spcAft>
                          <a:spcPct val="0"/>
                        </a:spcAft>
                        <a:buClrTx/>
                        <a:buSzTx/>
                        <a:buFontTx/>
                        <a:buNone/>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Для этого необходимо:</a:t>
                      </a:r>
                      <a:endPar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endParaRPr>
                    </a:p>
                    <a:p>
                      <a:pPr marL="0" marR="0" lvl="0" indent="0" algn="l" defTabSz="914400" rtl="0" eaLnBrk="1" fontAlgn="base" latinLnBrk="1" hangingPunct="1">
                        <a:lnSpc>
                          <a:spcPct val="100000"/>
                        </a:lnSpc>
                        <a:spcBef>
                          <a:spcPct val="20000"/>
                        </a:spcBef>
                        <a:spcAft>
                          <a:spcPct val="0"/>
                        </a:spcAft>
                        <a:buClrTx/>
                        <a:buSzTx/>
                        <a:buFontTx/>
                        <a:buChar char="•"/>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 Выбирать увлажняющие средства с глицерином или </a:t>
                      </a:r>
                      <a:r>
                        <a:rPr kumimoji="1" lang="ru-RU" altLang="ko-KR" sz="1200" b="0" i="0" u="none" strike="noStrike" cap="none" normalizeH="0" baseline="0" dirty="0" err="1" smtClean="0">
                          <a:ln>
                            <a:noFill/>
                          </a:ln>
                          <a:solidFill>
                            <a:schemeClr val="tx1"/>
                          </a:solidFill>
                          <a:effectLst/>
                          <a:latin typeface="Arial" pitchFamily="34" charset="0"/>
                          <a:ea typeface="굴림" charset="-127"/>
                          <a:cs typeface="Arial" pitchFamily="34" charset="0"/>
                        </a:rPr>
                        <a:t>гиалуроновой</a:t>
                      </a: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 кислотой, которые препятствуют испарению влаги.</a:t>
                      </a:r>
                      <a:endPar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endParaRPr>
                    </a:p>
                    <a:p>
                      <a:pPr marL="0" marR="0" lvl="0" indent="0" algn="l" defTabSz="914400" rtl="0" eaLnBrk="1" fontAlgn="base" latinLnBrk="1" hangingPunct="1">
                        <a:lnSpc>
                          <a:spcPct val="100000"/>
                        </a:lnSpc>
                        <a:spcBef>
                          <a:spcPct val="20000"/>
                        </a:spcBef>
                        <a:spcAft>
                          <a:spcPct val="0"/>
                        </a:spcAft>
                        <a:buClrTx/>
                        <a:buSzTx/>
                        <a:buFontTx/>
                        <a:buChar char="•"/>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rPr>
                        <a:t> </a:t>
                      </a: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sym typeface="Wingdings" pitchFamily="2" charset="2"/>
                        </a:rPr>
                        <a:t>Наносить средства на еще влажное лицо или тело, что позволит «запечатать» внутри кожи большее количество влаги.</a:t>
                      </a:r>
                      <a:endPar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sym typeface="Wingdings" pitchFamily="2" charset="2"/>
                      </a:endParaRPr>
                    </a:p>
                    <a:p>
                      <a:pPr marL="0" marR="0" lvl="0" indent="0" algn="l" defTabSz="914400" rtl="0" eaLnBrk="1" fontAlgn="base" latinLnBrk="1" hangingPunct="1">
                        <a:lnSpc>
                          <a:spcPct val="100000"/>
                        </a:lnSpc>
                        <a:spcBef>
                          <a:spcPct val="20000"/>
                        </a:spcBef>
                        <a:spcAft>
                          <a:spcPct val="0"/>
                        </a:spcAft>
                        <a:buClrTx/>
                        <a:buSzTx/>
                        <a:buFontTx/>
                        <a:buChar char="•"/>
                        <a:tabLst/>
                      </a:pPr>
                      <a:r>
                        <a:rPr kumimoji="1" lang="ru-RU" altLang="ko-KR" sz="1200" b="0" i="0" u="none" strike="noStrike" cap="none" normalizeH="0" baseline="0" dirty="0" smtClean="0">
                          <a:ln>
                            <a:noFill/>
                          </a:ln>
                          <a:solidFill>
                            <a:schemeClr val="tx1"/>
                          </a:solidFill>
                          <a:effectLst/>
                          <a:latin typeface="Arial" pitchFamily="34" charset="0"/>
                          <a:ea typeface="굴림" charset="-127"/>
                          <a:cs typeface="Arial" pitchFamily="34" charset="0"/>
                          <a:sym typeface="Wingdings" pitchFamily="2" charset="2"/>
                        </a:rPr>
                        <a:t> Основа для нанесения макияжа, а также крем должны быть изготовлены на масляной основе, поскольку масло помогает смягчать имеющиеся морщины.</a:t>
                      </a:r>
                      <a:endParaRPr kumimoji="1" lang="en-US" altLang="ko-KR" sz="1200" b="0" i="0" u="none" strike="noStrike" cap="none" normalizeH="0" baseline="0" dirty="0" smtClean="0">
                        <a:ln>
                          <a:noFill/>
                        </a:ln>
                        <a:solidFill>
                          <a:schemeClr val="tx1"/>
                        </a:solidFill>
                        <a:effectLst/>
                        <a:latin typeface="Arial" pitchFamily="34" charset="0"/>
                        <a:ea typeface="굴림" charset="-127"/>
                        <a:cs typeface="Arial" pitchFamily="34" charset="0"/>
                        <a:sym typeface="Wingdings" pitchFamily="2" charset="2"/>
                      </a:endParaRPr>
                    </a:p>
                  </a:txBody>
                  <a:tcPr marL="72000" marR="72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그림 3" descr="화면 캡처"/>
          <p:cNvPicPr>
            <a:picLocks noChangeAspect="1"/>
          </p:cNvPicPr>
          <p:nvPr/>
        </p:nvPicPr>
        <p:blipFill rotWithShape="1">
          <a:blip r:embed="rId3" cstate="print">
            <a:extLst>
              <a:ext uri="{28A0092B-C50C-407E-A947-70E740481C1C}">
                <a14:useLocalDpi xmlns:a14="http://schemas.microsoft.com/office/drawing/2010/main" xmlns="" val="0"/>
              </a:ext>
            </a:extLst>
          </a:blip>
          <a:srcRect l="31575" t="9633" r="54679" b="69081"/>
          <a:stretch/>
        </p:blipFill>
        <p:spPr>
          <a:xfrm>
            <a:off x="0" y="5042054"/>
            <a:ext cx="1575381" cy="1728192"/>
          </a:xfrm>
          <a:prstGeom prst="rect">
            <a:avLst/>
          </a:prstGeom>
        </p:spPr>
      </p:pic>
      <p:pic>
        <p:nvPicPr>
          <p:cNvPr id="5" name="그림 4" descr="화면 캡처"/>
          <p:cNvPicPr>
            <a:picLocks noChangeAspect="1"/>
          </p:cNvPicPr>
          <p:nvPr/>
        </p:nvPicPr>
        <p:blipFill rotWithShape="1">
          <a:blip r:embed="rId3" cstate="print">
            <a:extLst>
              <a:ext uri="{28A0092B-C50C-407E-A947-70E740481C1C}">
                <a14:useLocalDpi xmlns:a14="http://schemas.microsoft.com/office/drawing/2010/main" xmlns="" val="0"/>
              </a:ext>
            </a:extLst>
          </a:blip>
          <a:srcRect l="63396" t="63747" r="23044" b="16202"/>
          <a:stretch/>
        </p:blipFill>
        <p:spPr>
          <a:xfrm>
            <a:off x="1584007" y="5146660"/>
            <a:ext cx="1543264" cy="1594708"/>
          </a:xfrm>
          <a:prstGeom prst="rect">
            <a:avLst/>
          </a:prstGeom>
        </p:spPr>
      </p:pic>
      <p:sp>
        <p:nvSpPr>
          <p:cNvPr id="6" name="TextBox 5"/>
          <p:cNvSpPr txBox="1"/>
          <p:nvPr/>
        </p:nvSpPr>
        <p:spPr>
          <a:xfrm>
            <a:off x="539552" y="5176252"/>
            <a:ext cx="637097" cy="369332"/>
          </a:xfrm>
          <a:prstGeom prst="rect">
            <a:avLst/>
          </a:prstGeom>
          <a:noFill/>
        </p:spPr>
        <p:txBody>
          <a:bodyPr wrap="none" rtlCol="0">
            <a:spAutoFit/>
          </a:bodyPr>
          <a:lstStyle/>
          <a:p>
            <a:pPr algn="ctr"/>
            <a:r>
              <a:rPr lang="en-US" altLang="ko-KR" dirty="0" smtClean="0"/>
              <a:t>Dry </a:t>
            </a:r>
            <a:endParaRPr lang="ko-KR" altLang="en-US" dirty="0"/>
          </a:p>
        </p:txBody>
      </p:sp>
      <p:sp>
        <p:nvSpPr>
          <p:cNvPr id="7" name="TextBox 6"/>
          <p:cNvSpPr txBox="1"/>
          <p:nvPr/>
        </p:nvSpPr>
        <p:spPr>
          <a:xfrm>
            <a:off x="1619672" y="5176252"/>
            <a:ext cx="1483163" cy="369332"/>
          </a:xfrm>
          <a:prstGeom prst="rect">
            <a:avLst/>
          </a:prstGeom>
          <a:noFill/>
        </p:spPr>
        <p:txBody>
          <a:bodyPr wrap="none" rtlCol="0">
            <a:spAutoFit/>
          </a:bodyPr>
          <a:lstStyle/>
          <a:p>
            <a:r>
              <a:rPr lang="en-US" altLang="ko-KR" dirty="0" smtClean="0"/>
              <a:t>Dehydrated </a:t>
            </a:r>
            <a:endParaRPr lang="ko-KR" altLang="en-US" dirty="0"/>
          </a:p>
        </p:txBody>
      </p:sp>
      <p:sp>
        <p:nvSpPr>
          <p:cNvPr id="8" name="모서리가 둥근 직사각형 7"/>
          <p:cNvSpPr/>
          <p:nvPr/>
        </p:nvSpPr>
        <p:spPr>
          <a:xfrm>
            <a:off x="100615" y="112150"/>
            <a:ext cx="8863871" cy="364522"/>
          </a:xfrm>
          <a:prstGeom prst="roundRect">
            <a:avLst/>
          </a:prstGeom>
          <a:solidFill>
            <a:srgbClr val="CC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lumMod val="95000"/>
                  </a:schemeClr>
                </a:solidFill>
                <a:latin typeface="Arial" pitchFamily="34" charset="0"/>
                <a:cs typeface="Arial" pitchFamily="34" charset="0"/>
              </a:rPr>
              <a:t>3. </a:t>
            </a:r>
            <a:r>
              <a:rPr lang="ru-RU" altLang="ko-KR" b="1" dirty="0" smtClean="0">
                <a:solidFill>
                  <a:schemeClr val="bg1">
                    <a:lumMod val="95000"/>
                  </a:schemeClr>
                </a:solidFill>
                <a:latin typeface="Arial" pitchFamily="34" charset="0"/>
                <a:cs typeface="Arial" pitchFamily="34" charset="0"/>
              </a:rPr>
              <a:t>Типы кожи</a:t>
            </a:r>
            <a:endParaRPr lang="ko-KR" altLang="en-US" b="1" dirty="0">
              <a:solidFill>
                <a:schemeClr val="bg1">
                  <a:lumMod val="95000"/>
                </a:schemeClr>
              </a:solidFill>
              <a:latin typeface="Arial" pitchFamily="34" charset="0"/>
              <a:cs typeface="Arial" pitchFamily="34" charset="0"/>
            </a:endParaRPr>
          </a:p>
        </p:txBody>
      </p:sp>
    </p:spTree>
    <p:extLst>
      <p:ext uri="{BB962C8B-B14F-4D97-AF65-F5344CB8AC3E}">
        <p14:creationId xmlns:p14="http://schemas.microsoft.com/office/powerpoint/2010/main" xmlns="" val="240802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6"/>
          <p:cNvGraphicFramePr>
            <a:graphicFrameLocks noGrp="1"/>
          </p:cNvGraphicFramePr>
          <p:nvPr>
            <p:extLst>
              <p:ext uri="{D42A27DB-BD31-4B8C-83A1-F6EECF244321}">
                <p14:modId xmlns:p14="http://schemas.microsoft.com/office/powerpoint/2010/main" xmlns="" val="2617474572"/>
              </p:ext>
            </p:extLst>
          </p:nvPr>
        </p:nvGraphicFramePr>
        <p:xfrm>
          <a:off x="3347864" y="188640"/>
          <a:ext cx="5617667" cy="6437548"/>
        </p:xfrm>
        <a:graphic>
          <a:graphicData uri="http://schemas.openxmlformats.org/drawingml/2006/table">
            <a:tbl>
              <a:tblPr/>
              <a:tblGrid>
                <a:gridCol w="1296144"/>
                <a:gridCol w="4321523"/>
              </a:tblGrid>
              <a:tr h="822374">
                <a:tc gridSpan="2">
                  <a:txBody>
                    <a:bodyPr/>
                    <a:lstStyle/>
                    <a:p>
                      <a:pPr marL="0" marR="0" lvl="0" indent="0" algn="ctr" defTabSz="914400" rtl="0" eaLnBrk="1" fontAlgn="base" latinLnBrk="1" hangingPunct="1">
                        <a:lnSpc>
                          <a:spcPct val="100000"/>
                        </a:lnSpc>
                        <a:spcBef>
                          <a:spcPct val="50000"/>
                        </a:spcBef>
                        <a:spcAft>
                          <a:spcPct val="0"/>
                        </a:spcAft>
                        <a:buClrTx/>
                        <a:buSzTx/>
                        <a:buFontTx/>
                        <a:buNone/>
                        <a:tabLst/>
                      </a:pPr>
                      <a:r>
                        <a:rPr kumimoji="1" lang="ru-RU" altLang="ko-KR" sz="1400" b="1" i="0" u="none" strike="noStrike" cap="none" normalizeH="0" baseline="0" dirty="0" smtClean="0">
                          <a:ln>
                            <a:noFill/>
                          </a:ln>
                          <a:solidFill>
                            <a:schemeClr val="bg1"/>
                          </a:solidFill>
                          <a:effectLst>
                            <a:outerShdw blurRad="38100" dist="38100" dir="2700000" algn="tl">
                              <a:srgbClr val="000000"/>
                            </a:outerShdw>
                          </a:effectLst>
                          <a:latin typeface="Maiandra GD" pitchFamily="34" charset="0"/>
                          <a:ea typeface="굴림" charset="-127"/>
                        </a:rPr>
                        <a:t>Жирная кожа</a:t>
                      </a:r>
                      <a:endParaRPr kumimoji="1" lang="en-US" altLang="ko-KR" sz="1400" b="1" i="0" u="none" strike="noStrike" cap="none" normalizeH="0" baseline="0" dirty="0" smtClean="0">
                        <a:ln>
                          <a:noFill/>
                        </a:ln>
                        <a:solidFill>
                          <a:schemeClr val="bg1"/>
                        </a:solidFill>
                        <a:effectLst>
                          <a:outerShdw blurRad="38100" dist="38100" dir="2700000" algn="tl">
                            <a:srgbClr val="000000"/>
                          </a:outerShdw>
                        </a:effectLst>
                        <a:latin typeface="Maiandra GD" pitchFamily="34" charset="0"/>
                        <a:ea typeface="굴림" charset="-127"/>
                      </a:endParaRPr>
                    </a:p>
                  </a:txBody>
                  <a:tcPr marL="72000" marR="72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pPr latinLnBrk="1"/>
                      <a:endParaRPr lang="ko-KR" altLang="en-US"/>
                    </a:p>
                  </a:txBody>
                  <a:tcPr/>
                </a:tc>
              </a:tr>
              <a:tr h="1315072">
                <a:tc gridSpan="2">
                  <a:txBody>
                    <a:bodyPr/>
                    <a:lstStyle/>
                    <a:p>
                      <a:pPr marL="0" marR="0" lvl="0" indent="0" algn="just"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charset="0"/>
                          <a:ea typeface="굴림" charset="-127"/>
                        </a:rPr>
                        <a:t>В большинстве случаев причиной жирной кожи является </a:t>
                      </a:r>
                      <a:r>
                        <a:rPr kumimoji="1" lang="ru-RU" altLang="ko-KR" sz="1400" b="0" i="0" u="sng" strike="noStrike" cap="none" normalizeH="0" baseline="0" dirty="0" smtClean="0">
                          <a:ln>
                            <a:noFill/>
                          </a:ln>
                          <a:solidFill>
                            <a:schemeClr val="tx1"/>
                          </a:solidFill>
                          <a:effectLst/>
                          <a:latin typeface="Arial" charset="0"/>
                          <a:ea typeface="굴림" charset="-127"/>
                        </a:rPr>
                        <a:t>активная работа  сальных желез</a:t>
                      </a:r>
                      <a:endParaRPr kumimoji="1" lang="en-US" altLang="ko-KR" sz="1400" b="0" i="0" u="sng" strike="noStrike" cap="none" normalizeH="0" baseline="0" dirty="0" smtClean="0">
                        <a:ln>
                          <a:noFill/>
                        </a:ln>
                        <a:solidFill>
                          <a:schemeClr val="tx1"/>
                        </a:solidFill>
                        <a:effectLst/>
                        <a:latin typeface="Arial" charset="0"/>
                        <a:ea typeface="굴림" charset="-127"/>
                      </a:endParaRPr>
                    </a:p>
                    <a:p>
                      <a:pPr marL="0" marR="0" lvl="0" indent="0" algn="l"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charset="0"/>
                          <a:ea typeface="굴림" charset="-127"/>
                        </a:rPr>
                        <a:t>Однако из-за обильного умывания и недостатка влаги жирная кожа довольно быстро становится обезвоженной.</a:t>
                      </a:r>
                      <a:endParaRPr kumimoji="1" lang="en-US" altLang="ko-KR" sz="1400" b="0" i="0" u="none" strike="noStrike" cap="none" normalizeH="0" baseline="0" dirty="0" smtClean="0">
                        <a:ln>
                          <a:noFill/>
                        </a:ln>
                        <a:solidFill>
                          <a:schemeClr val="tx1"/>
                        </a:solidFill>
                        <a:effectLst/>
                        <a:latin typeface="Arial" charset="0"/>
                        <a:ea typeface="굴림" charset="-127"/>
                      </a:endParaRPr>
                    </a:p>
                  </a:txBody>
                  <a:tcPr marL="72000" marR="72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1253484">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1" i="0" u="none" strike="noStrike" cap="none" normalizeH="0" baseline="0" dirty="0" smtClean="0">
                          <a:ln>
                            <a:noFill/>
                          </a:ln>
                          <a:solidFill>
                            <a:srgbClr val="FF0000"/>
                          </a:solidFill>
                          <a:effectLst/>
                          <a:latin typeface="Arial" charset="0"/>
                          <a:ea typeface="굴림" charset="-127"/>
                        </a:rPr>
                        <a:t>Симптомы</a:t>
                      </a:r>
                      <a:endParaRPr kumimoji="1" lang="en-US" altLang="ko-KR" sz="1400" b="1" i="0" u="none" strike="noStrike" cap="none" normalizeH="0" baseline="0" dirty="0" smtClean="0">
                        <a:ln>
                          <a:noFill/>
                        </a:ln>
                        <a:solidFill>
                          <a:srgbClr val="FF0000"/>
                        </a:solidFill>
                        <a:effectLst/>
                        <a:latin typeface="Arial" charset="0"/>
                        <a:ea typeface="굴림" charset="-127"/>
                      </a:endParaRPr>
                    </a:p>
                  </a:txBody>
                  <a:tcPr marL="72000" marR="72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50000"/>
                        </a:spcBef>
                        <a:spcAft>
                          <a:spcPct val="0"/>
                        </a:spcAft>
                        <a:buClrTx/>
                        <a:buSzTx/>
                        <a:buFont typeface="Arial" charset="0"/>
                        <a:buChar char="•"/>
                        <a:tabLst/>
                      </a:pPr>
                      <a:r>
                        <a:rPr kumimoji="1" lang="ru-RU" altLang="ko-KR" sz="1200" b="0" i="0" u="none" strike="noStrike" cap="none" normalizeH="0" baseline="0" dirty="0" smtClean="0">
                          <a:ln>
                            <a:noFill/>
                          </a:ln>
                          <a:solidFill>
                            <a:schemeClr val="tx1"/>
                          </a:solidFill>
                          <a:effectLst/>
                          <a:latin typeface="Lucida Sans" pitchFamily="34" charset="0"/>
                          <a:ea typeface="굴림" charset="-127"/>
                        </a:rPr>
                        <a:t> блеск</a:t>
                      </a:r>
                      <a:r>
                        <a:rPr kumimoji="1" lang="en-US" altLang="ko-KR" sz="1200" b="0" i="0" u="none" strike="noStrike" cap="none" normalizeH="0" baseline="0" dirty="0" smtClean="0">
                          <a:ln>
                            <a:noFill/>
                          </a:ln>
                          <a:solidFill>
                            <a:schemeClr val="tx1"/>
                          </a:solidFill>
                          <a:effectLst/>
                          <a:latin typeface="Lucida Sans" pitchFamily="34" charset="0"/>
                          <a:ea typeface="굴림" charset="-127"/>
                        </a:rPr>
                        <a:t>             </a:t>
                      </a:r>
                      <a:endParaRPr kumimoji="1" lang="ru-RU" altLang="ko-KR" sz="1200" b="0" i="0" u="none" strike="noStrike" cap="none" normalizeH="0" baseline="0" dirty="0" smtClean="0">
                        <a:ln>
                          <a:noFill/>
                        </a:ln>
                        <a:solidFill>
                          <a:schemeClr val="tx1"/>
                        </a:solidFill>
                        <a:effectLst/>
                        <a:latin typeface="Lucida Sans" pitchFamily="34" charset="0"/>
                        <a:ea typeface="굴림" charset="-127"/>
                      </a:endParaRPr>
                    </a:p>
                    <a:p>
                      <a:pPr marL="0" marR="0" lvl="0" indent="0" algn="l" defTabSz="914400" rtl="0" eaLnBrk="1" fontAlgn="base" latinLnBrk="1" hangingPunct="1">
                        <a:lnSpc>
                          <a:spcPct val="100000"/>
                        </a:lnSpc>
                        <a:spcBef>
                          <a:spcPct val="50000"/>
                        </a:spcBef>
                        <a:spcAft>
                          <a:spcPct val="0"/>
                        </a:spcAft>
                        <a:buClrTx/>
                        <a:buSzTx/>
                        <a:buFont typeface="Arial" charset="0"/>
                        <a:buChar char="•"/>
                        <a:tabLst/>
                      </a:pPr>
                      <a:r>
                        <a:rPr kumimoji="1" lang="en-US" altLang="ko-KR" sz="1200" b="0" i="0" u="none" strike="noStrike" cap="none" normalizeH="0" baseline="0" dirty="0" smtClean="0">
                          <a:ln>
                            <a:noFill/>
                          </a:ln>
                          <a:solidFill>
                            <a:schemeClr val="tx1"/>
                          </a:solidFill>
                          <a:effectLst/>
                          <a:latin typeface="Lucida Sans" pitchFamily="34" charset="0"/>
                          <a:ea typeface="굴림" charset="-127"/>
                        </a:rPr>
                        <a:t> </a:t>
                      </a:r>
                      <a:r>
                        <a:rPr kumimoji="1" lang="ru-RU" altLang="ko-KR" sz="1200" b="0" i="0" u="none" strike="noStrike" cap="none" normalizeH="0" baseline="0" dirty="0" smtClean="0">
                          <a:ln>
                            <a:noFill/>
                          </a:ln>
                          <a:solidFill>
                            <a:schemeClr val="tx1"/>
                          </a:solidFill>
                          <a:effectLst/>
                          <a:latin typeface="Lucida Sans" pitchFamily="34" charset="0"/>
                          <a:ea typeface="굴림" charset="-127"/>
                        </a:rPr>
                        <a:t>расширенные поры</a:t>
                      </a:r>
                      <a:r>
                        <a:rPr kumimoji="1" lang="en-US" altLang="ko-KR" sz="1200" b="0" i="0" u="none" strike="noStrike" cap="none" normalizeH="0" baseline="0" dirty="0" smtClean="0">
                          <a:ln>
                            <a:noFill/>
                          </a:ln>
                          <a:solidFill>
                            <a:schemeClr val="tx1"/>
                          </a:solidFill>
                          <a:effectLst/>
                          <a:latin typeface="Lucida Sans" pitchFamily="34" charset="0"/>
                          <a:ea typeface="굴림" charset="-127"/>
                        </a:rPr>
                        <a:t>             </a:t>
                      </a:r>
                      <a:endParaRPr kumimoji="1" lang="ru-RU" altLang="ko-KR" sz="1200" b="0" i="0" u="none" strike="noStrike" cap="none" normalizeH="0" baseline="0" dirty="0" smtClean="0">
                        <a:ln>
                          <a:noFill/>
                        </a:ln>
                        <a:solidFill>
                          <a:schemeClr val="tx1"/>
                        </a:solidFill>
                        <a:effectLst/>
                        <a:latin typeface="Lucida Sans" pitchFamily="34" charset="0"/>
                        <a:ea typeface="굴림" charset="-127"/>
                      </a:endParaRPr>
                    </a:p>
                    <a:p>
                      <a:pPr marL="0" marR="0" lvl="0" indent="0" algn="l" defTabSz="914400" rtl="0" eaLnBrk="1" fontAlgn="base" latinLnBrk="1" hangingPunct="1">
                        <a:lnSpc>
                          <a:spcPct val="100000"/>
                        </a:lnSpc>
                        <a:spcBef>
                          <a:spcPct val="50000"/>
                        </a:spcBef>
                        <a:spcAft>
                          <a:spcPct val="0"/>
                        </a:spcAft>
                        <a:buClrTx/>
                        <a:buSzTx/>
                        <a:buFont typeface="Arial" charset="0"/>
                        <a:buChar char="•"/>
                        <a:tabLst/>
                      </a:pPr>
                      <a:r>
                        <a:rPr kumimoji="1" lang="ru-RU" altLang="ko-KR" sz="1200" b="0" i="0" u="none" strike="noStrike" cap="none" normalizeH="0" baseline="0" dirty="0" smtClean="0">
                          <a:ln>
                            <a:noFill/>
                          </a:ln>
                          <a:solidFill>
                            <a:schemeClr val="tx1"/>
                          </a:solidFill>
                          <a:effectLst/>
                          <a:latin typeface="Lucida Sans" pitchFamily="34" charset="0"/>
                          <a:ea typeface="굴림" charset="-127"/>
                        </a:rPr>
                        <a:t> возникающая время от времени или регулярно сыпь</a:t>
                      </a:r>
                      <a:endParaRPr kumimoji="1" lang="en-US" altLang="ko-KR" sz="1200" b="0" i="0" u="none" strike="noStrike" cap="none" normalizeH="0" baseline="0" dirty="0" smtClean="0">
                        <a:ln>
                          <a:noFill/>
                        </a:ln>
                        <a:solidFill>
                          <a:schemeClr val="tx1"/>
                        </a:solidFill>
                        <a:effectLst/>
                        <a:latin typeface="Lucida Sans" pitchFamily="34" charset="0"/>
                        <a:ea typeface="굴림" charset="-127"/>
                      </a:endParaRPr>
                    </a:p>
                    <a:p>
                      <a:pPr marL="0" marR="0" lvl="0" indent="0" algn="l" defTabSz="914400" rtl="0" eaLnBrk="1" fontAlgn="base" latinLnBrk="1" hangingPunct="1">
                        <a:lnSpc>
                          <a:spcPct val="100000"/>
                        </a:lnSpc>
                        <a:spcBef>
                          <a:spcPct val="5000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Lucida Sans" pitchFamily="34" charset="0"/>
                          <a:ea typeface="굴림" charset="-127"/>
                        </a:rPr>
                        <a:t>* </a:t>
                      </a:r>
                      <a:r>
                        <a:rPr kumimoji="1" lang="ru-RU" altLang="ko-KR" sz="1200" b="0" i="0" u="none" strike="noStrike" cap="none" normalizeH="0" baseline="0" dirty="0" smtClean="0">
                          <a:ln>
                            <a:noFill/>
                          </a:ln>
                          <a:solidFill>
                            <a:schemeClr val="tx1"/>
                          </a:solidFill>
                          <a:effectLst/>
                          <a:latin typeface="Lucida Sans" pitchFamily="34" charset="0"/>
                          <a:ea typeface="굴림" charset="-127"/>
                        </a:rPr>
                        <a:t>неоднородный цвет лица</a:t>
                      </a:r>
                      <a:endParaRPr kumimoji="1" lang="en-US" altLang="ko-KR" sz="1200" b="0" i="0" u="none" strike="noStrike" cap="none" normalizeH="0" baseline="0" dirty="0" smtClean="0">
                        <a:ln>
                          <a:noFill/>
                        </a:ln>
                        <a:solidFill>
                          <a:schemeClr val="tx1"/>
                        </a:solidFill>
                        <a:effectLst/>
                        <a:latin typeface="Lucida Sans" pitchFamily="34" charset="0"/>
                        <a:ea typeface="굴림" charset="-127"/>
                      </a:endParaRPr>
                    </a:p>
                  </a:txBody>
                  <a:tcPr marL="72000" marR="72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782">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1" i="0" u="none" strike="noStrike" cap="none" normalizeH="0" baseline="0" dirty="0" smtClean="0">
                          <a:ln>
                            <a:noFill/>
                          </a:ln>
                          <a:solidFill>
                            <a:srgbClr val="FF0000"/>
                          </a:solidFill>
                          <a:effectLst/>
                          <a:latin typeface="Arial" charset="0"/>
                          <a:ea typeface="굴림" charset="-127"/>
                        </a:rPr>
                        <a:t>Советы</a:t>
                      </a:r>
                      <a:endParaRPr kumimoji="1" lang="en-US" altLang="ko-KR" sz="1400" b="1" i="0" u="none" strike="noStrike" cap="none" normalizeH="0" baseline="0" dirty="0" smtClean="0">
                        <a:ln>
                          <a:noFill/>
                        </a:ln>
                        <a:solidFill>
                          <a:srgbClr val="FF0000"/>
                        </a:solidFill>
                        <a:effectLst/>
                        <a:latin typeface="Arial" charset="0"/>
                        <a:ea typeface="굴림" charset="-127"/>
                      </a:endParaRPr>
                    </a:p>
                  </a:txBody>
                  <a:tcPr marL="72000" marR="72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charset="0"/>
                          <a:ea typeface="굴림" charset="-127"/>
                        </a:rPr>
                        <a:t>С жирной кожей не стоит бороться – </a:t>
                      </a:r>
                      <a:r>
                        <a:rPr kumimoji="1" lang="ru-RU" altLang="ko-KR" sz="1400" b="1" i="0" u="none" strike="noStrike" cap="none" normalizeH="0" baseline="0" dirty="0" smtClean="0">
                          <a:ln>
                            <a:noFill/>
                          </a:ln>
                          <a:solidFill>
                            <a:schemeClr val="tx1"/>
                          </a:solidFill>
                          <a:effectLst/>
                          <a:latin typeface="Arial" charset="0"/>
                          <a:ea typeface="굴림" charset="-127"/>
                        </a:rPr>
                        <a:t>необходимо научиться ее контролировать</a:t>
                      </a:r>
                      <a:r>
                        <a:rPr kumimoji="1" lang="ru-RU" altLang="ko-KR" sz="1200" b="1" i="0" u="none" strike="noStrike" cap="none" normalizeH="0" baseline="0" dirty="0" smtClean="0">
                          <a:ln>
                            <a:noFill/>
                          </a:ln>
                          <a:solidFill>
                            <a:schemeClr val="tx1"/>
                          </a:solidFill>
                          <a:effectLst/>
                          <a:latin typeface="Arial" charset="0"/>
                          <a:ea typeface="굴림" charset="-127"/>
                        </a:rPr>
                        <a:t>!</a:t>
                      </a:r>
                    </a:p>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200" b="1" i="0" u="none" strike="noStrike" cap="none" normalizeH="0" baseline="0" dirty="0" smtClean="0">
                        <a:ln>
                          <a:noFill/>
                        </a:ln>
                        <a:solidFill>
                          <a:schemeClr val="tx1"/>
                        </a:solidFill>
                        <a:effectLst/>
                        <a:latin typeface="Arial" charset="0"/>
                        <a:ea typeface="굴림" charset="-127"/>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Для удаления кожного сала не используйте очищающее средство на основе мыла, которое будет раздражать кожу.</a:t>
                      </a:r>
                      <a:endParaRPr kumimoji="1" lang="en-US" altLang="ko-KR" sz="1200" b="0" i="0" u="none" strike="noStrike" cap="none" normalizeH="0" baseline="0" dirty="0" smtClean="0">
                        <a:ln>
                          <a:noFill/>
                        </a:ln>
                        <a:solidFill>
                          <a:schemeClr val="tx1"/>
                        </a:solidFill>
                        <a:effectLst/>
                        <a:latin typeface="Arial" charset="0"/>
                        <a:ea typeface="굴림" charset="-127"/>
                        <a:sym typeface="Wingdings" pitchFamily="2" charset="2"/>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Не переусердствуйте в очищении кожи (не более двух раз в день) или применении </a:t>
                      </a:r>
                      <a:r>
                        <a:rPr kumimoji="1" lang="ru-RU" altLang="ko-KR" sz="1200" b="0" i="0" u="none" strike="noStrike" cap="none" normalizeH="0" baseline="0" dirty="0" err="1" smtClean="0">
                          <a:ln>
                            <a:noFill/>
                          </a:ln>
                          <a:solidFill>
                            <a:schemeClr val="tx1"/>
                          </a:solidFill>
                          <a:effectLst/>
                          <a:latin typeface="Arial" charset="0"/>
                          <a:ea typeface="굴림" charset="-127"/>
                          <a:sym typeface="Wingdings" pitchFamily="2" charset="2"/>
                        </a:rPr>
                        <a:t>отшелушивающих</a:t>
                      </a: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 средств.</a:t>
                      </a:r>
                      <a:endParaRPr kumimoji="1" lang="en-US" altLang="ko-KR" sz="1200" b="0" i="0" u="none" strike="noStrike" cap="none" normalizeH="0" baseline="0" dirty="0" smtClean="0">
                        <a:ln>
                          <a:noFill/>
                        </a:ln>
                        <a:solidFill>
                          <a:schemeClr val="tx1"/>
                        </a:solidFill>
                        <a:effectLst/>
                        <a:latin typeface="Arial" charset="0"/>
                        <a:ea typeface="굴림" charset="-127"/>
                        <a:sym typeface="Wingdings" pitchFamily="2" charset="2"/>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Используйте увлажнители на водной основе, в составе которых отсутствует масло.</a:t>
                      </a:r>
                      <a:endParaRPr kumimoji="1" lang="en-US" altLang="ko-KR" sz="1200" b="0" i="0" u="none" strike="noStrike" cap="none" normalizeH="0" baseline="0" dirty="0" smtClean="0">
                        <a:ln>
                          <a:noFill/>
                        </a:ln>
                        <a:solidFill>
                          <a:schemeClr val="tx1"/>
                        </a:solidFill>
                        <a:effectLst/>
                        <a:latin typeface="Arial" charset="0"/>
                        <a:ea typeface="굴림" charset="-127"/>
                        <a:sym typeface="Wingdings" pitchFamily="2" charset="2"/>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При нанесении макияжа применяйте средства, контролирующие выделение </a:t>
                      </a:r>
                      <a:r>
                        <a:rPr kumimoji="1" lang="ru-RU" altLang="ko-KR" sz="1200" b="0" i="0" u="none" strike="noStrike" cap="none" normalizeH="0" baseline="0" dirty="0" err="1" smtClean="0">
                          <a:ln>
                            <a:noFill/>
                          </a:ln>
                          <a:solidFill>
                            <a:schemeClr val="tx1"/>
                          </a:solidFill>
                          <a:effectLst/>
                          <a:latin typeface="Arial" charset="0"/>
                          <a:ea typeface="굴림" charset="-127"/>
                          <a:sym typeface="Wingdings" pitchFamily="2" charset="2"/>
                        </a:rPr>
                        <a:t>себума</a:t>
                      </a: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Для устранения излишков жира с лица используйте </a:t>
                      </a:r>
                      <a:r>
                        <a:rPr kumimoji="1" lang="ru-RU" altLang="ko-KR" sz="1200" b="0" i="0" u="none" strike="noStrike" cap="none" normalizeH="0" baseline="0" dirty="0" err="1" smtClean="0">
                          <a:ln>
                            <a:noFill/>
                          </a:ln>
                          <a:solidFill>
                            <a:schemeClr val="tx1"/>
                          </a:solidFill>
                          <a:effectLst/>
                          <a:latin typeface="Arial" charset="0"/>
                          <a:ea typeface="굴림" charset="-127"/>
                          <a:sym typeface="Wingdings" pitchFamily="2" charset="2"/>
                        </a:rPr>
                        <a:t>промакивающие</a:t>
                      </a:r>
                      <a:r>
                        <a:rPr kumimoji="1" lang="ru-RU" altLang="ko-KR" sz="1200" b="0" i="0" u="none" strike="noStrike" cap="none" normalizeH="0" baseline="0" dirty="0" smtClean="0">
                          <a:ln>
                            <a:noFill/>
                          </a:ln>
                          <a:solidFill>
                            <a:schemeClr val="tx1"/>
                          </a:solidFill>
                          <a:effectLst/>
                          <a:latin typeface="Arial" charset="0"/>
                          <a:ea typeface="굴림" charset="-127"/>
                          <a:sym typeface="Wingdings" pitchFamily="2" charset="2"/>
                        </a:rPr>
                        <a:t> салфетки, матирующие кожу.</a:t>
                      </a:r>
                      <a:endParaRPr kumimoji="1" lang="en-US" altLang="ko-KR" sz="1200" b="0" i="0" u="none" strike="noStrike" cap="none" normalizeH="0" baseline="0" dirty="0" smtClean="0">
                        <a:ln>
                          <a:noFill/>
                        </a:ln>
                        <a:solidFill>
                          <a:schemeClr val="tx1"/>
                        </a:solidFill>
                        <a:effectLst/>
                        <a:latin typeface="Arial" charset="0"/>
                        <a:ea typeface="굴림" charset="-127"/>
                      </a:endParaRPr>
                    </a:p>
                  </a:txBody>
                  <a:tcPr marL="72000" marR="72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 name="그림 2" descr="화면 캡처"/>
          <p:cNvPicPr>
            <a:picLocks noChangeAspect="1"/>
          </p:cNvPicPr>
          <p:nvPr/>
        </p:nvPicPr>
        <p:blipFill rotWithShape="1">
          <a:blip r:embed="rId2" cstate="print">
            <a:extLst>
              <a:ext uri="{28A0092B-C50C-407E-A947-70E740481C1C}">
                <a14:useLocalDpi xmlns:a14="http://schemas.microsoft.com/office/drawing/2010/main" xmlns="" val="0"/>
              </a:ext>
            </a:extLst>
          </a:blip>
          <a:srcRect l="80596" b="11714"/>
          <a:stretch/>
        </p:blipFill>
        <p:spPr>
          <a:xfrm>
            <a:off x="899592" y="6583"/>
            <a:ext cx="1800200" cy="4109731"/>
          </a:xfrm>
          <a:prstGeom prst="rect">
            <a:avLst/>
          </a:prstGeom>
        </p:spPr>
      </p:pic>
      <p:grpSp>
        <p:nvGrpSpPr>
          <p:cNvPr id="9" name="그룹 8"/>
          <p:cNvGrpSpPr/>
          <p:nvPr/>
        </p:nvGrpSpPr>
        <p:grpSpPr>
          <a:xfrm>
            <a:off x="244981" y="4005064"/>
            <a:ext cx="2950980" cy="1502445"/>
            <a:chOff x="244981" y="4005064"/>
            <a:chExt cx="2950980" cy="1502445"/>
          </a:xfrm>
        </p:grpSpPr>
        <p:pic>
          <p:nvPicPr>
            <p:cNvPr id="4" name="그림 3" descr="화면 캡처"/>
            <p:cNvPicPr>
              <a:picLocks noChangeAspect="1"/>
            </p:cNvPicPr>
            <p:nvPr/>
          </p:nvPicPr>
          <p:blipFill rotWithShape="1">
            <a:blip r:embed="rId3" cstate="print">
              <a:extLst>
                <a:ext uri="{28A0092B-C50C-407E-A947-70E740481C1C}">
                  <a14:useLocalDpi xmlns:a14="http://schemas.microsoft.com/office/drawing/2010/main" xmlns="" val="0"/>
                </a:ext>
              </a:extLst>
            </a:blip>
            <a:srcRect l="1484" t="9027" r="69435" b="69786"/>
            <a:stretch/>
          </p:blipFill>
          <p:spPr>
            <a:xfrm>
              <a:off x="244981" y="4005064"/>
              <a:ext cx="2950980" cy="1502445"/>
            </a:xfrm>
            <a:prstGeom prst="rect">
              <a:avLst/>
            </a:prstGeom>
          </p:spPr>
        </p:pic>
        <p:sp>
          <p:nvSpPr>
            <p:cNvPr id="5" name="TextBox 4"/>
            <p:cNvSpPr txBox="1"/>
            <p:nvPr/>
          </p:nvSpPr>
          <p:spPr>
            <a:xfrm>
              <a:off x="323528" y="4191891"/>
              <a:ext cx="1008112" cy="276999"/>
            </a:xfrm>
            <a:prstGeom prst="rect">
              <a:avLst/>
            </a:prstGeom>
            <a:noFill/>
          </p:spPr>
          <p:txBody>
            <a:bodyPr wrap="square" rtlCol="0">
              <a:spAutoFit/>
            </a:bodyPr>
            <a:lstStyle/>
            <a:p>
              <a:pPr algn="ctr"/>
              <a:r>
                <a:rPr lang="en-US" altLang="ko-KR" sz="1200" dirty="0" smtClean="0">
                  <a:latin typeface="Arial" pitchFamily="34" charset="0"/>
                  <a:cs typeface="Arial" pitchFamily="34" charset="0"/>
                </a:rPr>
                <a:t>NORMAL</a:t>
              </a:r>
              <a:endParaRPr lang="ko-KR" altLang="en-US" sz="1200" dirty="0">
                <a:latin typeface="Arial" pitchFamily="34" charset="0"/>
                <a:cs typeface="Arial" pitchFamily="34" charset="0"/>
              </a:endParaRPr>
            </a:p>
          </p:txBody>
        </p:sp>
        <p:sp>
          <p:nvSpPr>
            <p:cNvPr id="6" name="TextBox 5"/>
            <p:cNvSpPr txBox="1"/>
            <p:nvPr/>
          </p:nvSpPr>
          <p:spPr>
            <a:xfrm>
              <a:off x="1907704" y="4205791"/>
              <a:ext cx="1008112" cy="276999"/>
            </a:xfrm>
            <a:prstGeom prst="rect">
              <a:avLst/>
            </a:prstGeom>
            <a:noFill/>
          </p:spPr>
          <p:txBody>
            <a:bodyPr wrap="square" rtlCol="0">
              <a:spAutoFit/>
            </a:bodyPr>
            <a:lstStyle/>
            <a:p>
              <a:pPr algn="ctr"/>
              <a:r>
                <a:rPr lang="en-US" altLang="ko-KR" sz="1200" dirty="0" smtClean="0">
                  <a:latin typeface="Arial" pitchFamily="34" charset="0"/>
                  <a:cs typeface="Arial" pitchFamily="34" charset="0"/>
                </a:rPr>
                <a:t>Oily</a:t>
              </a:r>
              <a:endParaRPr lang="ko-KR" altLang="en-US" sz="1200" dirty="0">
                <a:latin typeface="Arial" pitchFamily="34" charset="0"/>
                <a:cs typeface="Arial" pitchFamily="34" charset="0"/>
              </a:endParaRPr>
            </a:p>
          </p:txBody>
        </p:sp>
      </p:grpSp>
      <p:grpSp>
        <p:nvGrpSpPr>
          <p:cNvPr id="10" name="그룹 9"/>
          <p:cNvGrpSpPr/>
          <p:nvPr/>
        </p:nvGrpSpPr>
        <p:grpSpPr>
          <a:xfrm>
            <a:off x="899592" y="5533205"/>
            <a:ext cx="1473939" cy="1303868"/>
            <a:chOff x="899592" y="5533205"/>
            <a:chExt cx="1473939" cy="1303868"/>
          </a:xfrm>
        </p:grpSpPr>
        <p:pic>
          <p:nvPicPr>
            <p:cNvPr id="7" name="그림 6" descr="화면 캡처"/>
            <p:cNvPicPr>
              <a:picLocks noChangeAspect="1"/>
            </p:cNvPicPr>
            <p:nvPr/>
          </p:nvPicPr>
          <p:blipFill rotWithShape="1">
            <a:blip r:embed="rId3" cstate="print">
              <a:extLst>
                <a:ext uri="{28A0092B-C50C-407E-A947-70E740481C1C}">
                  <a14:useLocalDpi xmlns:a14="http://schemas.microsoft.com/office/drawing/2010/main" xmlns="" val="0"/>
                </a:ext>
              </a:extLst>
            </a:blip>
            <a:srcRect l="14959" t="63603" r="69372" b="16562"/>
            <a:stretch/>
          </p:blipFill>
          <p:spPr>
            <a:xfrm>
              <a:off x="899592" y="5533205"/>
              <a:ext cx="1473939" cy="1303868"/>
            </a:xfrm>
            <a:prstGeom prst="rect">
              <a:avLst/>
            </a:prstGeom>
          </p:spPr>
        </p:pic>
        <p:sp>
          <p:nvSpPr>
            <p:cNvPr id="8" name="TextBox 7"/>
            <p:cNvSpPr txBox="1"/>
            <p:nvPr/>
          </p:nvSpPr>
          <p:spPr>
            <a:xfrm>
              <a:off x="1132505" y="5614230"/>
              <a:ext cx="1008112" cy="276999"/>
            </a:xfrm>
            <a:prstGeom prst="rect">
              <a:avLst/>
            </a:prstGeom>
            <a:noFill/>
          </p:spPr>
          <p:txBody>
            <a:bodyPr wrap="square" rtlCol="0">
              <a:spAutoFit/>
            </a:bodyPr>
            <a:lstStyle/>
            <a:p>
              <a:pPr algn="ctr"/>
              <a:r>
                <a:rPr lang="en-US" altLang="ko-KR" sz="1200" dirty="0" smtClean="0">
                  <a:latin typeface="Arial" pitchFamily="34" charset="0"/>
                  <a:cs typeface="Arial" pitchFamily="34" charset="0"/>
                </a:rPr>
                <a:t>ACNE</a:t>
              </a:r>
              <a:endParaRPr lang="ko-KR" altLang="en-US" sz="1200" dirty="0">
                <a:latin typeface="Arial" pitchFamily="34" charset="0"/>
                <a:cs typeface="Arial" pitchFamily="34" charset="0"/>
              </a:endParaRPr>
            </a:p>
          </p:txBody>
        </p:sp>
      </p:grpSp>
    </p:spTree>
    <p:extLst>
      <p:ext uri="{BB962C8B-B14F-4D97-AF65-F5344CB8AC3E}">
        <p14:creationId xmlns:p14="http://schemas.microsoft.com/office/powerpoint/2010/main" xmlns="" val="362284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rotWithShape="1">
          <a:blip r:embed="rId2" cstate="print">
            <a:extLst>
              <a:ext uri="{28A0092B-C50C-407E-A947-70E740481C1C}">
                <a14:useLocalDpi xmlns:a14="http://schemas.microsoft.com/office/drawing/2010/main" xmlns="" val="0"/>
              </a:ext>
            </a:extLst>
          </a:blip>
          <a:srcRect l="56001" t="4044" r="22251" b="3211"/>
          <a:stretch/>
        </p:blipFill>
        <p:spPr>
          <a:xfrm>
            <a:off x="251520" y="80359"/>
            <a:ext cx="1944216" cy="4160010"/>
          </a:xfrm>
          <a:prstGeom prst="rect">
            <a:avLst/>
          </a:prstGeom>
        </p:spPr>
      </p:pic>
      <p:graphicFrame>
        <p:nvGraphicFramePr>
          <p:cNvPr id="4" name="Group 107"/>
          <p:cNvGraphicFramePr>
            <a:graphicFrameLocks noGrp="1"/>
          </p:cNvGraphicFramePr>
          <p:nvPr>
            <p:extLst>
              <p:ext uri="{D42A27DB-BD31-4B8C-83A1-F6EECF244321}">
                <p14:modId xmlns:p14="http://schemas.microsoft.com/office/powerpoint/2010/main" xmlns="" val="295542919"/>
              </p:ext>
            </p:extLst>
          </p:nvPr>
        </p:nvGraphicFramePr>
        <p:xfrm>
          <a:off x="2339753" y="260648"/>
          <a:ext cx="6552728" cy="4939604"/>
        </p:xfrm>
        <a:graphic>
          <a:graphicData uri="http://schemas.openxmlformats.org/drawingml/2006/table">
            <a:tbl>
              <a:tblPr/>
              <a:tblGrid>
                <a:gridCol w="1237363"/>
                <a:gridCol w="5315365"/>
              </a:tblGrid>
              <a:tr h="522668">
                <a:tc gridSpan="2">
                  <a:txBody>
                    <a:bodyPr/>
                    <a:lstStyle/>
                    <a:p>
                      <a:pPr marL="0" marR="0" lvl="0" indent="0" algn="ctr" defTabSz="914400" rtl="0" eaLnBrk="1" fontAlgn="base" latinLnBrk="1" hangingPunct="1">
                        <a:lnSpc>
                          <a:spcPct val="100000"/>
                        </a:lnSpc>
                        <a:spcBef>
                          <a:spcPct val="50000"/>
                        </a:spcBef>
                        <a:spcAft>
                          <a:spcPct val="0"/>
                        </a:spcAft>
                        <a:buClrTx/>
                        <a:buSzTx/>
                        <a:buFontTx/>
                        <a:buNone/>
                        <a:tabLst/>
                      </a:pPr>
                      <a:r>
                        <a:rPr kumimoji="1" lang="ru-RU" altLang="ko-KR" sz="1400" b="1" i="0" u="none" strike="noStrike" cap="none" normalizeH="0" baseline="0" dirty="0" smtClean="0">
                          <a:ln>
                            <a:noFill/>
                          </a:ln>
                          <a:solidFill>
                            <a:schemeClr val="bg1"/>
                          </a:solidFill>
                          <a:effectLst>
                            <a:outerShdw blurRad="38100" dist="38100" dir="2700000" algn="tl">
                              <a:srgbClr val="000000"/>
                            </a:outerShdw>
                          </a:effectLst>
                          <a:latin typeface="Maiandra GD" pitchFamily="34" charset="0"/>
                          <a:ea typeface="굴림" charset="-127"/>
                        </a:rPr>
                        <a:t>Комбинированная кожа</a:t>
                      </a:r>
                      <a:endParaRPr kumimoji="1" lang="en-US" altLang="ko-KR" sz="1400" b="1" i="0" u="none" strike="noStrike" cap="none" normalizeH="0" baseline="0" dirty="0" smtClean="0">
                        <a:ln>
                          <a:noFill/>
                        </a:ln>
                        <a:solidFill>
                          <a:schemeClr val="bg1"/>
                        </a:solidFill>
                        <a:effectLst>
                          <a:outerShdw blurRad="38100" dist="38100" dir="2700000" algn="tl">
                            <a:srgbClr val="000000"/>
                          </a:outerShdw>
                        </a:effectLst>
                        <a:latin typeface="Maiandra GD" pitchFamily="34" charset="0"/>
                        <a:ea typeface="굴림" charset="-127"/>
                      </a:endParaRPr>
                    </a:p>
                  </a:txBody>
                  <a:tcPr marL="72000" marR="72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pPr latinLnBrk="1"/>
                      <a:endParaRPr lang="ko-KR" altLang="en-US"/>
                    </a:p>
                  </a:txBody>
                  <a:tcPr/>
                </a:tc>
              </a:tr>
              <a:tr h="1218853">
                <a:tc gridSpan="2">
                  <a:txBody>
                    <a:bodyPr/>
                    <a:lstStyle/>
                    <a:p>
                      <a:pPr marL="0" marR="0" lvl="0" indent="0" algn="l"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charset="0"/>
                          <a:ea typeface="굴림" charset="-127"/>
                        </a:rPr>
                        <a:t>По сравнению с другими типами кожи комбинированной коже свойственно меньшее количество проблем, но, с другой стороны, </a:t>
                      </a:r>
                      <a:r>
                        <a:rPr kumimoji="1" lang="ru-RU" altLang="ko-KR" sz="1400" b="0" i="0" u="sng" strike="noStrike" cap="none" normalizeH="0" baseline="0" dirty="0" smtClean="0">
                          <a:ln>
                            <a:noFill/>
                          </a:ln>
                          <a:solidFill>
                            <a:schemeClr val="tx1"/>
                          </a:solidFill>
                          <a:effectLst/>
                          <a:latin typeface="Arial" charset="0"/>
                          <a:ea typeface="굴림" charset="-127"/>
                        </a:rPr>
                        <a:t>она становится довольно уязвимой перед воздействием различных погодных условий.</a:t>
                      </a:r>
                      <a:endParaRPr kumimoji="1" lang="en-US" altLang="ko-KR" sz="1400" b="0" i="0" u="sng" strike="noStrike" cap="none" normalizeH="0" baseline="0" dirty="0" smtClean="0">
                        <a:ln>
                          <a:noFill/>
                        </a:ln>
                        <a:solidFill>
                          <a:schemeClr val="tx1"/>
                        </a:solidFill>
                        <a:effectLst/>
                        <a:latin typeface="Arial" charset="0"/>
                        <a:ea typeface="굴림" charset="-127"/>
                      </a:endParaRPr>
                    </a:p>
                    <a:p>
                      <a:pPr marL="0" marR="0" lvl="0" indent="0" algn="l"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charset="0"/>
                          <a:ea typeface="굴림" charset="-127"/>
                        </a:rPr>
                        <a:t>Например, на холоде могут краснеть щеки, а кожа Т-зоны становится более жирной в летний период.</a:t>
                      </a:r>
                      <a:endParaRPr kumimoji="1" lang="en-US" altLang="ko-KR" sz="1400" b="0" i="0" u="none" strike="noStrike" cap="none" normalizeH="0" baseline="0" dirty="0" smtClean="0">
                        <a:ln>
                          <a:noFill/>
                        </a:ln>
                        <a:solidFill>
                          <a:schemeClr val="tx1"/>
                        </a:solidFill>
                        <a:effectLst/>
                        <a:latin typeface="Arial" charset="0"/>
                        <a:ea typeface="굴림" charset="-127"/>
                      </a:endParaRPr>
                    </a:p>
                  </a:txBody>
                  <a:tcPr marL="72000" marR="72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909397">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1" i="0" u="none" strike="noStrike" cap="none" normalizeH="0" baseline="0" dirty="0" smtClean="0">
                          <a:ln>
                            <a:noFill/>
                          </a:ln>
                          <a:solidFill>
                            <a:srgbClr val="FF0000"/>
                          </a:solidFill>
                          <a:effectLst/>
                          <a:latin typeface="Arial" charset="0"/>
                          <a:ea typeface="굴림" charset="-127"/>
                        </a:rPr>
                        <a:t>Симптомы</a:t>
                      </a:r>
                      <a:endParaRPr kumimoji="1" lang="en-US" altLang="ko-KR" sz="1400" b="1" i="0" u="none" strike="noStrike" cap="none" normalizeH="0" baseline="0" dirty="0" smtClean="0">
                        <a:ln>
                          <a:noFill/>
                        </a:ln>
                        <a:solidFill>
                          <a:srgbClr val="FF0000"/>
                        </a:solidFill>
                        <a:effectLst/>
                        <a:latin typeface="Arial" charset="0"/>
                        <a:ea typeface="굴림" charset="-127"/>
                      </a:endParaRPr>
                    </a:p>
                  </a:txBody>
                  <a:tcPr marL="72000" marR="72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Lucida Sans" pitchFamily="34" charset="0"/>
                          <a:ea typeface="굴림" charset="-127"/>
                        </a:rPr>
                        <a:t>Наиболее жирная кожа в Т-зоне</a:t>
                      </a:r>
                      <a:r>
                        <a:rPr kumimoji="1" lang="en-US" altLang="ko-KR" sz="1400" b="0" i="0" u="none" strike="noStrike" cap="none" normalizeH="0" baseline="0" dirty="0" smtClean="0">
                          <a:ln>
                            <a:noFill/>
                          </a:ln>
                          <a:solidFill>
                            <a:schemeClr val="tx1"/>
                          </a:solidFill>
                          <a:effectLst/>
                          <a:latin typeface="Lucida Sans" pitchFamily="34" charset="0"/>
                          <a:ea typeface="굴림" charset="-127"/>
                        </a:rPr>
                        <a:t>          </a:t>
                      </a:r>
                      <a:endParaRPr kumimoji="1" lang="ru-RU" altLang="ko-KR" sz="1400" b="0" i="0" u="none" strike="noStrike" cap="none" normalizeH="0" baseline="0" dirty="0" smtClean="0">
                        <a:ln>
                          <a:noFill/>
                        </a:ln>
                        <a:solidFill>
                          <a:schemeClr val="tx1"/>
                        </a:solidFill>
                        <a:effectLst/>
                        <a:latin typeface="Lucida Sans" pitchFamily="34" charset="0"/>
                        <a:ea typeface="굴림" charset="-127"/>
                      </a:endParaRPr>
                    </a:p>
                    <a:p>
                      <a:pPr marL="0" marR="0" lvl="0" indent="0" algn="just"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Lucida Sans" pitchFamily="34" charset="0"/>
                          <a:ea typeface="굴림" charset="-127"/>
                        </a:rPr>
                        <a:t>Восприимчивость к сезонным погодным условиям</a:t>
                      </a:r>
                      <a:endParaRPr kumimoji="1" lang="en-US" altLang="ko-KR" sz="1400" b="0" i="0" u="none" strike="noStrike" cap="none" normalizeH="0" baseline="0" dirty="0" smtClean="0">
                        <a:ln>
                          <a:noFill/>
                        </a:ln>
                        <a:solidFill>
                          <a:schemeClr val="tx1"/>
                        </a:solidFill>
                        <a:effectLst/>
                        <a:latin typeface="Lucida Sans" pitchFamily="34" charset="0"/>
                        <a:ea typeface="굴림" charset="-127"/>
                      </a:endParaRPr>
                    </a:p>
                    <a:p>
                      <a:pPr marL="0" marR="0" lvl="0" indent="0" algn="l" defTabSz="914400" rtl="0" eaLnBrk="1" fontAlgn="base" latinLnBrk="1" hangingPunct="1">
                        <a:lnSpc>
                          <a:spcPct val="100000"/>
                        </a:lnSpc>
                        <a:spcBef>
                          <a:spcPct val="5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Lucida Sans" pitchFamily="34" charset="0"/>
                          <a:ea typeface="굴림" charset="-127"/>
                        </a:rPr>
                        <a:t>Сухая кожа на скулах</a:t>
                      </a:r>
                      <a:endParaRPr kumimoji="1" lang="en-US" altLang="ko-KR" sz="1400" b="0" i="0" u="none" strike="noStrike" cap="none" normalizeH="0" baseline="0" dirty="0" smtClean="0">
                        <a:ln>
                          <a:noFill/>
                        </a:ln>
                        <a:solidFill>
                          <a:schemeClr val="tx1"/>
                        </a:solidFill>
                        <a:effectLst/>
                        <a:latin typeface="Lucida Sans" pitchFamily="34" charset="0"/>
                        <a:ea typeface="굴림" charset="-127"/>
                      </a:endParaRPr>
                    </a:p>
                  </a:txBody>
                  <a:tcPr marL="72000" marR="72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3577">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1" i="0" u="none" strike="noStrike" cap="none" normalizeH="0" baseline="0" dirty="0" smtClean="0">
                          <a:ln>
                            <a:noFill/>
                          </a:ln>
                          <a:solidFill>
                            <a:srgbClr val="FF0000"/>
                          </a:solidFill>
                          <a:effectLst/>
                          <a:latin typeface="Arial" charset="0"/>
                          <a:ea typeface="굴림" charset="-127"/>
                        </a:rPr>
                        <a:t>Советы</a:t>
                      </a:r>
                      <a:endParaRPr kumimoji="1" lang="en-US" altLang="ko-KR" sz="1400" b="1" i="0" u="none" strike="noStrike" cap="none" normalizeH="0" baseline="0" dirty="0" smtClean="0">
                        <a:ln>
                          <a:noFill/>
                        </a:ln>
                        <a:solidFill>
                          <a:srgbClr val="FF0000"/>
                        </a:solidFill>
                        <a:effectLst/>
                        <a:latin typeface="Arial" charset="0"/>
                        <a:ea typeface="굴림" charset="-127"/>
                      </a:endParaRPr>
                    </a:p>
                  </a:txBody>
                  <a:tcPr marL="72000" marR="72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ru-RU" altLang="ko-KR" sz="1400" b="0" i="0" u="none" strike="noStrike" cap="none" normalizeH="0" baseline="0" dirty="0" smtClean="0">
                        <a:ln>
                          <a:noFill/>
                        </a:ln>
                        <a:solidFill>
                          <a:schemeClr val="tx1"/>
                        </a:solidFill>
                        <a:effectLst/>
                        <a:latin typeface="Arial" charset="0"/>
                        <a:ea typeface="굴림" charset="-127"/>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ru-RU" altLang="ko-KR" sz="1400" b="0" i="0" u="none" strike="noStrike" cap="none" normalizeH="0" baseline="0" dirty="0" smtClean="0">
                          <a:ln>
                            <a:noFill/>
                          </a:ln>
                          <a:solidFill>
                            <a:schemeClr val="tx1"/>
                          </a:solidFill>
                          <a:effectLst/>
                          <a:latin typeface="Arial" charset="0"/>
                          <a:ea typeface="굴림" charset="-127"/>
                        </a:rPr>
                        <a:t>При уходе за данным типом кожи </a:t>
                      </a:r>
                      <a:r>
                        <a:rPr kumimoji="1" lang="ru-RU" altLang="ko-KR" sz="1400" b="1" i="0" u="none" strike="noStrike" cap="none" normalizeH="0" baseline="0" dirty="0" smtClean="0">
                          <a:ln>
                            <a:noFill/>
                          </a:ln>
                          <a:solidFill>
                            <a:schemeClr val="tx1"/>
                          </a:solidFill>
                          <a:effectLst/>
                          <a:latin typeface="Arial" charset="0"/>
                          <a:ea typeface="굴림" charset="-127"/>
                        </a:rPr>
                        <a:t>соблюдайте принцип равновесия</a:t>
                      </a:r>
                      <a:r>
                        <a:rPr kumimoji="1" lang="ru-RU" altLang="ko-KR" sz="1400" b="0" i="0" u="none" strike="noStrike" cap="none" normalizeH="0" baseline="0" dirty="0" smtClean="0">
                          <a:ln>
                            <a:noFill/>
                          </a:ln>
                          <a:solidFill>
                            <a:schemeClr val="tx1"/>
                          </a:solidFill>
                          <a:effectLst/>
                          <a:latin typeface="Arial" charset="0"/>
                          <a:ea typeface="굴림" charset="-127"/>
                        </a:rPr>
                        <a:t>.</a:t>
                      </a:r>
                    </a:p>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400" b="0" i="0" u="none" strike="noStrike" cap="none" normalizeH="0" baseline="0" dirty="0" smtClean="0">
                        <a:ln>
                          <a:noFill/>
                        </a:ln>
                        <a:solidFill>
                          <a:schemeClr val="tx1"/>
                        </a:solidFill>
                        <a:effectLst/>
                        <a:latin typeface="Arial" charset="0"/>
                        <a:ea typeface="굴림" charset="-127"/>
                      </a:endParaRPr>
                    </a:p>
                    <a:p>
                      <a:pPr marL="0" marR="0" lvl="0" indent="0" algn="l" defTabSz="914400" rtl="0" eaLnBrk="1" fontAlgn="base" latinLnBrk="1" hangingPunct="1">
                        <a:lnSpc>
                          <a:spcPct val="100000"/>
                        </a:lnSpc>
                        <a:spcBef>
                          <a:spcPct val="20000"/>
                        </a:spcBef>
                        <a:spcAft>
                          <a:spcPct val="0"/>
                        </a:spcAft>
                        <a:buClrTx/>
                        <a:buSzTx/>
                        <a:buFontTx/>
                        <a:buChar char="•"/>
                        <a:tabLst/>
                      </a:pPr>
                      <a:r>
                        <a:rPr kumimoji="1" lang="ru-RU" altLang="ko-KR" sz="1200" b="0" i="0" u="none" strike="noStrike" cap="none" normalizeH="0" baseline="0" dirty="0" smtClean="0">
                          <a:ln>
                            <a:noFill/>
                          </a:ln>
                          <a:solidFill>
                            <a:schemeClr val="tx1"/>
                          </a:solidFill>
                          <a:effectLst/>
                          <a:latin typeface="Arial" charset="0"/>
                          <a:ea typeface="굴림" charset="-127"/>
                        </a:rPr>
                        <a:t> В течение сухого времени года пользуйтесь очищающими средствами для сухой или нормальной кожи, сменяя его во время дождливого сезона на то, которое предназначено для жирной или комбинированной.</a:t>
                      </a:r>
                      <a:endParaRPr kumimoji="1" lang="en-US" altLang="ko-KR" sz="1200" b="0" i="0" u="none" strike="noStrike" cap="none" normalizeH="0" baseline="0" dirty="0" smtClean="0">
                        <a:ln>
                          <a:noFill/>
                        </a:ln>
                        <a:solidFill>
                          <a:schemeClr val="tx1"/>
                        </a:solidFill>
                        <a:effectLst/>
                        <a:latin typeface="Arial" charset="0"/>
                        <a:ea typeface="굴림" charset="-127"/>
                      </a:endParaRPr>
                    </a:p>
                    <a:p>
                      <a:pPr marL="0" marR="0" lvl="0" indent="0" algn="just" defTabSz="914400" rtl="0" eaLnBrk="1" fontAlgn="base" latinLnBrk="1" hangingPunct="1">
                        <a:lnSpc>
                          <a:spcPct val="100000"/>
                        </a:lnSpc>
                        <a:spcBef>
                          <a:spcPct val="20000"/>
                        </a:spcBef>
                        <a:spcAft>
                          <a:spcPct val="0"/>
                        </a:spcAft>
                        <a:buClrTx/>
                        <a:buSzTx/>
                        <a:buFontTx/>
                        <a:buChar char="•"/>
                        <a:tabLst/>
                      </a:pPr>
                      <a:r>
                        <a:rPr kumimoji="1" lang="ru-RU" altLang="ko-KR" sz="1200" b="0" i="0" u="none" strike="noStrike" cap="none" normalizeH="0" baseline="0" dirty="0" smtClean="0">
                          <a:ln>
                            <a:noFill/>
                          </a:ln>
                          <a:solidFill>
                            <a:schemeClr val="tx1"/>
                          </a:solidFill>
                          <a:effectLst/>
                          <a:latin typeface="Arial" charset="0"/>
                          <a:ea typeface="굴림" charset="-127"/>
                        </a:rPr>
                        <a:t> Используйте увлажняющие средства на водной основе, после чего применяйте дополнительные косметические продукты для ухода за наиболее обезвоженными зонами лица.</a:t>
                      </a:r>
                      <a:endParaRPr kumimoji="1" lang="en-US" altLang="ko-KR" sz="1200" b="0" i="0" u="none" strike="noStrike" cap="none" normalizeH="0" baseline="0" dirty="0" smtClean="0">
                        <a:ln>
                          <a:noFill/>
                        </a:ln>
                        <a:solidFill>
                          <a:schemeClr val="tx1"/>
                        </a:solidFill>
                        <a:effectLst/>
                        <a:latin typeface="Arial" charset="0"/>
                        <a:ea typeface="굴림" charset="-127"/>
                      </a:endParaRPr>
                    </a:p>
                  </a:txBody>
                  <a:tcPr marL="72000" marR="72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3381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92" y="260648"/>
            <a:ext cx="8739296" cy="360850"/>
          </a:xfrm>
          <a:prstGeom prst="rect">
            <a:avLst/>
          </a:prstGeom>
          <a:noFill/>
          <a:ln w="19050">
            <a:solidFill>
              <a:srgbClr val="C00000"/>
            </a:solidFill>
          </a:ln>
        </p:spPr>
        <p:txBody>
          <a:bodyPr wrap="square" tIns="72000" bIns="72000" rtlCol="0">
            <a:spAutoFit/>
          </a:bodyPr>
          <a:lstStyle/>
          <a:p>
            <a:pPr algn="ctr"/>
            <a:r>
              <a:rPr lang="ru-RU" altLang="ko-KR" sz="1400" b="1" dirty="0" smtClean="0">
                <a:solidFill>
                  <a:srgbClr val="C00000"/>
                </a:solidFill>
                <a:latin typeface="Arial" pitchFamily="34" charset="0"/>
                <a:cs typeface="Arial" pitchFamily="34" charset="0"/>
              </a:rPr>
              <a:t>Задайте нужный вопрос и определите тип кожи!</a:t>
            </a:r>
            <a:endParaRPr lang="ko-KR" altLang="en-US" sz="1400" b="1" dirty="0">
              <a:solidFill>
                <a:srgbClr val="C00000"/>
              </a:solidFill>
              <a:latin typeface="Arial" pitchFamily="34" charset="0"/>
              <a:cs typeface="Arial" pitchFamily="34" charset="0"/>
            </a:endParaRPr>
          </a:p>
        </p:txBody>
      </p:sp>
      <p:sp>
        <p:nvSpPr>
          <p:cNvPr id="3" name="직사각형 2"/>
          <p:cNvSpPr/>
          <p:nvPr/>
        </p:nvSpPr>
        <p:spPr>
          <a:xfrm>
            <a:off x="225192" y="836712"/>
            <a:ext cx="8739296" cy="1623201"/>
          </a:xfrm>
          <a:prstGeom prst="rect">
            <a:avLst/>
          </a:prstGeom>
        </p:spPr>
        <p:txBody>
          <a:bodyPr wrap="square">
            <a:spAutoFit/>
          </a:bodyPr>
          <a:lstStyle/>
          <a:p>
            <a:pPr lvl="0" algn="just">
              <a:lnSpc>
                <a:spcPct val="120000"/>
              </a:lnSpc>
            </a:pPr>
            <a:r>
              <a:rPr lang="ru-RU" altLang="ko-KR" sz="1200" dirty="0" smtClean="0">
                <a:solidFill>
                  <a:prstClr val="black"/>
                </a:solidFill>
                <a:latin typeface="Arial" pitchFamily="34" charset="0"/>
                <a:cs typeface="Arial" pitchFamily="34" charset="0"/>
              </a:rPr>
              <a:t>Даже будучи профессионалом в области косметологии, вы можете ошибиться в определении типа кожи того или иного человека. Причиной ошибочного мнения могут стать, например, определенные условия (сезонные различия, нанесение специального макияжа и др.), под влиянием которых находится кожа человека в данный момент. Поэтому, прежде чем посоветовать клиенту необходимое косметическое средство, которое действительно решит его проблему, косметологу в дополнение к своим наблюдениям о типе кожи покупателя необходимо поговорить с каждым об особенностях его кожи. Не обязательно задавать все уточняющие вопросы – чтобы распознать тот или иной тип кожи,  достаточно озвучить на выбор один или два из них.</a:t>
            </a:r>
            <a:endParaRPr lang="en-US" altLang="ko-KR" sz="1200" dirty="0">
              <a:solidFill>
                <a:prstClr val="black"/>
              </a:solidFill>
              <a:latin typeface="Arial" pitchFamily="34" charset="0"/>
              <a:cs typeface="Arial" pitchFamily="34" charset="0"/>
            </a:endParaRPr>
          </a:p>
        </p:txBody>
      </p:sp>
      <p:sp>
        <p:nvSpPr>
          <p:cNvPr id="4" name="TextBox 3"/>
          <p:cNvSpPr txBox="1"/>
          <p:nvPr/>
        </p:nvSpPr>
        <p:spPr>
          <a:xfrm>
            <a:off x="27961" y="2204864"/>
            <a:ext cx="8953679" cy="4819781"/>
          </a:xfrm>
          <a:prstGeom prst="rect">
            <a:avLst/>
          </a:prstGeom>
          <a:noFill/>
        </p:spPr>
        <p:txBody>
          <a:bodyPr wrap="square" rtlCol="0">
            <a:spAutoFit/>
          </a:bodyPr>
          <a:lstStyle/>
          <a:p>
            <a:pPr>
              <a:lnSpc>
                <a:spcPct val="120000"/>
              </a:lnSpc>
            </a:pPr>
            <a:endParaRPr lang="en-US" altLang="ko-KR" sz="1400" dirty="0" smtClean="0">
              <a:latin typeface="Arial" pitchFamily="34" charset="0"/>
              <a:cs typeface="Arial" pitchFamily="34" charset="0"/>
            </a:endParaRPr>
          </a:p>
          <a:p>
            <a:pPr marL="685800" lvl="1" indent="-228600">
              <a:lnSpc>
                <a:spcPct val="120000"/>
              </a:lnSpc>
              <a:buAutoNum type="arabicPeriod"/>
            </a:pPr>
            <a:r>
              <a:rPr lang="ru-RU" altLang="ko-KR" sz="1200" b="1" dirty="0" smtClean="0">
                <a:latin typeface="Arial" pitchFamily="34" charset="0"/>
                <a:cs typeface="Arial" pitchFamily="34" charset="0"/>
              </a:rPr>
              <a:t>Опишите состояние Вашей кожи лица после умывания.</a:t>
            </a:r>
            <a:endParaRPr lang="en-US" altLang="ko-KR" sz="1200" b="1" dirty="0" smtClean="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Стянутая и сухая во всех зонах, тусклая…………………………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Dry</a:t>
            </a:r>
            <a:r>
              <a:rPr lang="ru-RU" altLang="ko-KR" sz="1200" dirty="0" smtClean="0">
                <a:latin typeface="Arial" pitchFamily="34" charset="0"/>
                <a:cs typeface="Arial" pitchFamily="34" charset="0"/>
              </a:rPr>
              <a:t> / Сухая</a:t>
            </a:r>
            <a:endParaRPr lang="en-US" altLang="ko-KR" sz="1200" dirty="0" smtClean="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Сухая и местами зудящая до применения необходимого</a:t>
            </a:r>
            <a:br>
              <a:rPr lang="ru-RU" altLang="ko-KR" sz="1200" dirty="0" smtClean="0">
                <a:latin typeface="Arial" pitchFamily="34" charset="0"/>
                <a:cs typeface="Arial" pitchFamily="34" charset="0"/>
              </a:rPr>
            </a:br>
            <a:r>
              <a:rPr lang="ru-RU" altLang="ko-KR" sz="1200" dirty="0" smtClean="0">
                <a:latin typeface="Arial" pitchFamily="34" charset="0"/>
                <a:cs typeface="Arial" pitchFamily="34" charset="0"/>
              </a:rPr>
              <a:t>   косметического средства ……………………………………………	</a:t>
            </a:r>
            <a:r>
              <a:rPr lang="en-US" altLang="ko-KR" sz="1200" dirty="0" smtClean="0">
                <a:latin typeface="Arial" pitchFamily="34" charset="0"/>
                <a:ea typeface="바탕"/>
                <a:cs typeface="Arial" pitchFamily="34" charset="0"/>
              </a:rPr>
              <a:t>▶ Sensitive</a:t>
            </a:r>
            <a:r>
              <a:rPr lang="ru-RU" altLang="ko-KR" sz="1200" dirty="0" smtClean="0">
                <a:latin typeface="Arial" pitchFamily="34" charset="0"/>
                <a:ea typeface="바탕"/>
                <a:cs typeface="Arial" pitchFamily="34" charset="0"/>
              </a:rPr>
              <a:t> / Чувствительная</a:t>
            </a:r>
            <a:endParaRPr lang="en-US" altLang="ko-KR" sz="1200" dirty="0" smtClean="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Кожа не сухая, после умывания ничего не беспокоит…………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Normal</a:t>
            </a:r>
            <a:r>
              <a:rPr lang="ru-RU" altLang="ko-KR" sz="1200" dirty="0" smtClean="0">
                <a:latin typeface="Arial" pitchFamily="34" charset="0"/>
                <a:cs typeface="Arial" pitchFamily="34" charset="0"/>
              </a:rPr>
              <a:t> / Нормальная</a:t>
            </a:r>
            <a:endParaRPr lang="en-US" altLang="ko-KR" sz="1200" dirty="0" smtClean="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Сухая кожа на щеках ………………………………………………	</a:t>
            </a:r>
            <a:r>
              <a:rPr lang="en-US" altLang="ko-KR" sz="1200" dirty="0" smtClean="0">
                <a:latin typeface="Arial" pitchFamily="34" charset="0"/>
                <a:ea typeface="바탕"/>
                <a:cs typeface="Arial" pitchFamily="34" charset="0"/>
              </a:rPr>
              <a:t>▶ Combination</a:t>
            </a:r>
            <a:r>
              <a:rPr lang="ru-RU" altLang="ko-KR" sz="1200" dirty="0" smtClean="0">
                <a:latin typeface="Arial" pitchFamily="34" charset="0"/>
                <a:ea typeface="바탕"/>
                <a:cs typeface="Arial" pitchFamily="34" charset="0"/>
              </a:rPr>
              <a:t> / Комбинированная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Кожа гладкая, </a:t>
            </a:r>
            <a:r>
              <a:rPr lang="ru-RU" altLang="ko-KR" sz="1200" dirty="0" smtClean="0">
                <a:latin typeface="Arial" pitchFamily="34" charset="0"/>
                <a:ea typeface="바탕"/>
                <a:cs typeface="Arial" pitchFamily="34" charset="0"/>
              </a:rPr>
              <a:t>ничего </a:t>
            </a:r>
            <a:r>
              <a:rPr lang="ru-RU" altLang="ko-KR" sz="1200" dirty="0">
                <a:latin typeface="Arial" pitchFamily="34" charset="0"/>
                <a:ea typeface="바탕"/>
                <a:cs typeface="Arial" pitchFamily="34" charset="0"/>
              </a:rPr>
              <a:t>не </a:t>
            </a:r>
            <a:r>
              <a:rPr lang="ru-RU" altLang="ko-KR" sz="1200" dirty="0" smtClean="0">
                <a:latin typeface="Arial" pitchFamily="34" charset="0"/>
                <a:ea typeface="바탕"/>
                <a:cs typeface="Arial" pitchFamily="34" charset="0"/>
              </a:rPr>
              <a:t>беспокоит, после умывания пропадает </a:t>
            </a:r>
          </a:p>
          <a:p>
            <a:pPr lvl="2">
              <a:lnSpc>
                <a:spcPct val="120000"/>
              </a:lnSpc>
            </a:pPr>
            <a:r>
              <a:rPr lang="ru-RU" altLang="ko-KR" sz="1200" dirty="0" smtClean="0">
                <a:latin typeface="Arial" pitchFamily="34" charset="0"/>
                <a:ea typeface="바탕"/>
                <a:cs typeface="Arial" pitchFamily="34" charset="0"/>
              </a:rPr>
              <a:t>  жирный  блеск, который появляется вновь спустя некоторое </a:t>
            </a:r>
          </a:p>
          <a:p>
            <a:pPr lvl="2">
              <a:lnSpc>
                <a:spcPct val="120000"/>
              </a:lnSpc>
            </a:pPr>
            <a:r>
              <a:rPr lang="ru-RU" altLang="ko-KR" sz="1200" dirty="0" smtClean="0">
                <a:latin typeface="Arial" pitchFamily="34" charset="0"/>
                <a:ea typeface="바탕"/>
                <a:cs typeface="Arial" pitchFamily="34" charset="0"/>
              </a:rPr>
              <a:t>  время</a:t>
            </a:r>
            <a:r>
              <a:rPr lang="ru-RU" altLang="ko-KR" sz="1200" dirty="0" smtClean="0">
                <a:latin typeface="Arial" pitchFamily="34" charset="0"/>
                <a:cs typeface="Arial" pitchFamily="34" charset="0"/>
              </a:rPr>
              <a:t> ……………………………………………………………………	</a:t>
            </a:r>
            <a:r>
              <a:rPr lang="en-US" altLang="ko-KR" sz="1200" dirty="0" smtClean="0">
                <a:latin typeface="Arial" pitchFamily="34" charset="0"/>
                <a:ea typeface="바탕"/>
                <a:cs typeface="Arial" pitchFamily="34" charset="0"/>
              </a:rPr>
              <a:t>▶ Oily</a:t>
            </a:r>
            <a:r>
              <a:rPr lang="ru-RU" altLang="ko-KR" sz="1200" dirty="0" smtClean="0">
                <a:latin typeface="Arial" pitchFamily="34" charset="0"/>
                <a:ea typeface="바탕"/>
                <a:cs typeface="Arial" pitchFamily="34" charset="0"/>
              </a:rPr>
              <a:t> / Жирная</a:t>
            </a:r>
            <a:endParaRPr lang="en-US" altLang="ko-KR" sz="1200" dirty="0" smtClean="0">
              <a:latin typeface="Arial" pitchFamily="34" charset="0"/>
              <a:ea typeface="바탕"/>
              <a:cs typeface="Arial" pitchFamily="34" charset="0"/>
            </a:endParaRPr>
          </a:p>
          <a:p>
            <a:pPr lvl="2">
              <a:lnSpc>
                <a:spcPct val="120000"/>
              </a:lnSpc>
            </a:pPr>
            <a:endParaRPr lang="en-US" altLang="ko-KR" sz="1200" dirty="0">
              <a:latin typeface="Arial" pitchFamily="34" charset="0"/>
              <a:ea typeface="바탕"/>
              <a:cs typeface="Arial" pitchFamily="34" charset="0"/>
            </a:endParaRPr>
          </a:p>
          <a:p>
            <a:pPr marL="685800" lvl="1" indent="-228600">
              <a:lnSpc>
                <a:spcPct val="120000"/>
              </a:lnSpc>
              <a:buAutoNum type="arabicPeriod" startAt="2"/>
            </a:pPr>
            <a:r>
              <a:rPr lang="ru-RU" altLang="ko-KR" sz="1200" b="1" dirty="0" smtClean="0">
                <a:latin typeface="Arial" pitchFamily="34" charset="0"/>
                <a:ea typeface="바탕"/>
                <a:cs typeface="Arial" pitchFamily="34" charset="0"/>
              </a:rPr>
              <a:t>Как Ваша кожа выглядит к полудню?</a:t>
            </a:r>
            <a:endParaRPr lang="en-US" altLang="ko-KR" sz="1200" b="1" dirty="0" smtClean="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Появляется чувство сухости, начинает шелушиться…………..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Dry</a:t>
            </a:r>
            <a:r>
              <a:rPr lang="ru-RU" altLang="ko-KR" sz="1200" dirty="0" smtClean="0">
                <a:latin typeface="Arial" pitchFamily="34" charset="0"/>
                <a:cs typeface="Arial" pitchFamily="34" charset="0"/>
              </a:rPr>
              <a:t> / Сухая</a:t>
            </a:r>
            <a:endParaRPr lang="en-US" altLang="ko-KR" sz="1200" dirty="0" smtClean="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Местами краснеет и шелушится…………………………………...	</a:t>
            </a:r>
            <a:r>
              <a:rPr lang="en-US" altLang="ko-KR" sz="1200" dirty="0" smtClean="0">
                <a:latin typeface="Arial" pitchFamily="34" charset="0"/>
                <a:ea typeface="바탕"/>
                <a:cs typeface="Arial" pitchFamily="34" charset="0"/>
              </a:rPr>
              <a:t>▶ Sensitive</a:t>
            </a:r>
            <a:r>
              <a:rPr lang="ru-RU" altLang="ko-KR" sz="1200" dirty="0" smtClean="0">
                <a:latin typeface="Arial" pitchFamily="34" charset="0"/>
                <a:ea typeface="바탕"/>
                <a:cs typeface="Arial" pitchFamily="34" charset="0"/>
              </a:rPr>
              <a:t> / Чувствительная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Относительно чистая, иногда появляется легкий блеск в </a:t>
            </a:r>
            <a:br>
              <a:rPr lang="ru-RU" altLang="ko-KR" sz="1200" dirty="0" smtClean="0">
                <a:latin typeface="Arial" pitchFamily="34" charset="0"/>
                <a:cs typeface="Arial" pitchFamily="34" charset="0"/>
              </a:rPr>
            </a:br>
            <a:r>
              <a:rPr lang="ru-RU" altLang="ko-KR" sz="1200" dirty="0" smtClean="0">
                <a:latin typeface="Arial" pitchFamily="34" charset="0"/>
                <a:cs typeface="Arial" pitchFamily="34" charset="0"/>
              </a:rPr>
              <a:t>  области Т-зоны………………………………………………………...</a:t>
            </a:r>
            <a:r>
              <a:rPr lang="en-US" altLang="ko-KR" sz="1200" dirty="0" smtClean="0">
                <a:latin typeface="Arial" pitchFamily="34" charset="0"/>
                <a:cs typeface="Arial" pitchFamily="34" charset="0"/>
              </a:rPr>
              <a:t>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Normal</a:t>
            </a:r>
            <a:r>
              <a:rPr lang="ru-RU" altLang="ko-KR" sz="1200" dirty="0" smtClean="0">
                <a:latin typeface="Arial" pitchFamily="34" charset="0"/>
                <a:cs typeface="Arial" pitchFamily="34" charset="0"/>
              </a:rPr>
              <a:t> / Нормальная</a:t>
            </a:r>
            <a:endParaRPr lang="en-US" altLang="ko-KR" sz="1200" dirty="0" smtClean="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Жирный блеск в области Т-зоны, кожа становится сухой </a:t>
            </a:r>
          </a:p>
          <a:p>
            <a:pPr lvl="2">
              <a:lnSpc>
                <a:spcPct val="120000"/>
              </a:lnSpc>
            </a:pPr>
            <a:r>
              <a:rPr lang="ru-RU" altLang="ko-KR" sz="1200" dirty="0" smtClean="0">
                <a:latin typeface="Arial" pitchFamily="34" charset="0"/>
                <a:cs typeface="Arial" pitchFamily="34" charset="0"/>
              </a:rPr>
              <a:t>  на скулах……………………………………………………………......	</a:t>
            </a:r>
            <a:r>
              <a:rPr lang="en-US" altLang="ko-KR" sz="1200" dirty="0" smtClean="0">
                <a:latin typeface="Arial" pitchFamily="34" charset="0"/>
                <a:ea typeface="바탕"/>
                <a:cs typeface="Arial" pitchFamily="34" charset="0"/>
              </a:rPr>
              <a:t>▶ Combination</a:t>
            </a:r>
            <a:r>
              <a:rPr lang="ru-RU" altLang="ko-KR" sz="1200" dirty="0" smtClean="0">
                <a:latin typeface="Arial" pitchFamily="34" charset="0"/>
                <a:ea typeface="바탕"/>
                <a:cs typeface="Arial" pitchFamily="34" charset="0"/>
              </a:rPr>
              <a:t> / Комбинированная</a:t>
            </a:r>
            <a:endParaRPr lang="en-US" altLang="ko-KR" sz="1200" dirty="0" smtClean="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Жирная на всей поверхности, появляется необходимость </a:t>
            </a:r>
          </a:p>
          <a:p>
            <a:pPr lvl="2">
              <a:lnSpc>
                <a:spcPct val="120000"/>
              </a:lnSpc>
            </a:pPr>
            <a:r>
              <a:rPr lang="ru-RU" altLang="ko-KR" sz="1200" dirty="0" smtClean="0">
                <a:latin typeface="Arial" pitchFamily="34" charset="0"/>
                <a:ea typeface="바탕"/>
                <a:cs typeface="Arial" pitchFamily="34" charset="0"/>
              </a:rPr>
              <a:t>  корректировки макияжа………………………………………………	</a:t>
            </a:r>
            <a:r>
              <a:rPr lang="en-US" altLang="ko-KR" sz="1200" dirty="0" smtClean="0">
                <a:latin typeface="Arial" pitchFamily="34" charset="0"/>
                <a:ea typeface="바탕"/>
                <a:cs typeface="Arial" pitchFamily="34" charset="0"/>
              </a:rPr>
              <a:t>▶ Oily</a:t>
            </a:r>
            <a:r>
              <a:rPr lang="ru-RU" altLang="ko-KR" sz="1200" dirty="0" smtClean="0">
                <a:latin typeface="Arial" pitchFamily="34" charset="0"/>
                <a:ea typeface="바탕"/>
                <a:cs typeface="Arial" pitchFamily="34" charset="0"/>
              </a:rPr>
              <a:t> / Жирная</a:t>
            </a:r>
            <a:endParaRPr lang="en-US" altLang="ko-KR" sz="1200" dirty="0">
              <a:latin typeface="Arial" pitchFamily="34" charset="0"/>
              <a:ea typeface="바탕"/>
              <a:cs typeface="Arial" pitchFamily="34" charset="0"/>
            </a:endParaRPr>
          </a:p>
          <a:p>
            <a:pPr lvl="2">
              <a:lnSpc>
                <a:spcPct val="120000"/>
              </a:lnSpc>
            </a:pPr>
            <a:endParaRPr lang="en-US" altLang="ko-KR" sz="1400" dirty="0" smtClean="0">
              <a:latin typeface="Arial" pitchFamily="34" charset="0"/>
              <a:cs typeface="Arial" pitchFamily="34" charset="0"/>
            </a:endParaRPr>
          </a:p>
        </p:txBody>
      </p:sp>
    </p:spTree>
    <p:extLst>
      <p:ext uri="{BB962C8B-B14F-4D97-AF65-F5344CB8AC3E}">
        <p14:creationId xmlns:p14="http://schemas.microsoft.com/office/powerpoint/2010/main" xmlns="" val="223867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2124" y="404664"/>
            <a:ext cx="9144000" cy="5632311"/>
          </a:xfrm>
          <a:prstGeom prst="rect">
            <a:avLst/>
          </a:prstGeom>
        </p:spPr>
        <p:txBody>
          <a:bodyPr wrap="square">
            <a:spAutoFit/>
          </a:bodyPr>
          <a:lstStyle/>
          <a:p>
            <a:pPr lvl="1">
              <a:lnSpc>
                <a:spcPct val="120000"/>
              </a:lnSpc>
            </a:pPr>
            <a:r>
              <a:rPr lang="en-US" altLang="ko-KR" sz="1200" b="1" dirty="0">
                <a:latin typeface="Arial" pitchFamily="34" charset="0"/>
                <a:cs typeface="Arial" pitchFamily="34" charset="0"/>
              </a:rPr>
              <a:t>3. </a:t>
            </a:r>
            <a:r>
              <a:rPr lang="ru-RU" altLang="ko-KR" sz="1200" b="1" dirty="0" smtClean="0">
                <a:latin typeface="Arial" pitchFamily="34" charset="0"/>
                <a:cs typeface="Arial" pitchFamily="34" charset="0"/>
              </a:rPr>
              <a:t>Как часто на Вы выдавливаете на коже высыпания?</a:t>
            </a:r>
            <a:endParaRPr lang="en-US" altLang="ko-KR" sz="1200" b="1" dirty="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Практически никогда………………………………………………….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Dry</a:t>
            </a:r>
            <a:r>
              <a:rPr lang="ru-RU" altLang="ko-KR" sz="1200" dirty="0" smtClean="0">
                <a:latin typeface="Arial" pitchFamily="34" charset="0"/>
                <a:cs typeface="Arial" pitchFamily="34" charset="0"/>
              </a:rPr>
              <a:t> / Сухая</a:t>
            </a:r>
            <a:endParaRPr lang="en-US" altLang="ko-KR" sz="1200" dirty="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После использования нового средства……………………………  </a:t>
            </a:r>
            <a:r>
              <a:rPr lang="en-US" altLang="ko-KR" sz="1200" dirty="0" smtClean="0">
                <a:latin typeface="Arial" pitchFamily="34" charset="0"/>
                <a:ea typeface="바탕"/>
                <a:cs typeface="Arial" pitchFamily="34" charset="0"/>
              </a:rPr>
              <a:t>▶ Sensitive</a:t>
            </a:r>
            <a:r>
              <a:rPr lang="ru-RU" altLang="ko-KR" sz="1200" dirty="0" smtClean="0">
                <a:latin typeface="Arial" pitchFamily="34" charset="0"/>
                <a:ea typeface="바탕"/>
                <a:cs typeface="Arial" pitchFamily="34" charset="0"/>
              </a:rPr>
              <a:t> / Чувствительная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Иногда…………………………………………………………………...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Normal</a:t>
            </a:r>
            <a:r>
              <a:rPr lang="ru-RU" altLang="ko-KR" sz="1200" dirty="0" smtClean="0">
                <a:latin typeface="Arial" pitchFamily="34" charset="0"/>
                <a:cs typeface="Arial" pitchFamily="34" charset="0"/>
              </a:rPr>
              <a:t> / Нормальная</a:t>
            </a:r>
            <a:endParaRPr lang="en-US" altLang="ko-KR" sz="1200" dirty="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Только в Т-зоне</a:t>
            </a:r>
            <a:r>
              <a:rPr lang="en-US" altLang="ko-KR" sz="1200" dirty="0">
                <a:latin typeface="Arial" pitchFamily="34" charset="0"/>
                <a:cs typeface="Arial" pitchFamily="34" charset="0"/>
              </a:rPr>
              <a:t>				</a:t>
            </a:r>
            <a:r>
              <a:rPr lang="en-US" altLang="ko-KR" sz="1200" dirty="0" smtClean="0">
                <a:latin typeface="Arial" pitchFamily="34" charset="0"/>
                <a:ea typeface="바탕"/>
                <a:cs typeface="Arial" pitchFamily="34" charset="0"/>
              </a:rPr>
              <a:t>▶ </a:t>
            </a:r>
            <a:r>
              <a:rPr lang="en-US" altLang="ko-KR" sz="1200" dirty="0">
                <a:latin typeface="Arial" pitchFamily="34" charset="0"/>
                <a:ea typeface="바탕"/>
                <a:cs typeface="Arial" pitchFamily="34" charset="0"/>
              </a:rPr>
              <a:t>Combination </a:t>
            </a:r>
            <a:r>
              <a:rPr lang="ru-RU" altLang="ko-KR" sz="1200" dirty="0" smtClean="0">
                <a:latin typeface="Arial" pitchFamily="34" charset="0"/>
                <a:ea typeface="바탕"/>
                <a:cs typeface="Arial" pitchFamily="34" charset="0"/>
              </a:rPr>
              <a:t>/ Комбинированная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Часто, регулярно</a:t>
            </a:r>
            <a:r>
              <a:rPr lang="en-US" altLang="ko-KR" sz="1200" dirty="0">
                <a:latin typeface="Arial" pitchFamily="34" charset="0"/>
                <a:ea typeface="바탕"/>
                <a:cs typeface="Arial" pitchFamily="34" charset="0"/>
              </a:rPr>
              <a:t>				</a:t>
            </a:r>
            <a:r>
              <a:rPr lang="en-US" altLang="ko-KR" sz="1200" dirty="0" smtClean="0">
                <a:latin typeface="Arial" pitchFamily="34" charset="0"/>
                <a:ea typeface="바탕"/>
                <a:cs typeface="Arial" pitchFamily="34" charset="0"/>
              </a:rPr>
              <a:t>▶ Oily</a:t>
            </a:r>
            <a:r>
              <a:rPr lang="ru-RU" altLang="ko-KR" sz="1200" dirty="0" smtClean="0">
                <a:latin typeface="Arial" pitchFamily="34" charset="0"/>
                <a:ea typeface="바탕"/>
                <a:cs typeface="Arial" pitchFamily="34" charset="0"/>
              </a:rPr>
              <a:t> / Жирная</a:t>
            </a:r>
            <a:endParaRPr lang="en-US" altLang="ko-KR" sz="1200" dirty="0">
              <a:latin typeface="Arial" pitchFamily="34" charset="0"/>
              <a:ea typeface="바탕"/>
              <a:cs typeface="Arial" pitchFamily="34" charset="0"/>
            </a:endParaRPr>
          </a:p>
          <a:p>
            <a:pPr lvl="1">
              <a:lnSpc>
                <a:spcPct val="120000"/>
              </a:lnSpc>
            </a:pPr>
            <a:endParaRPr lang="en-US" altLang="ko-KR" sz="1200" dirty="0">
              <a:latin typeface="Arial" pitchFamily="34" charset="0"/>
              <a:ea typeface="바탕"/>
              <a:cs typeface="Arial" pitchFamily="34" charset="0"/>
            </a:endParaRPr>
          </a:p>
          <a:p>
            <a:pPr lvl="1">
              <a:lnSpc>
                <a:spcPct val="120000"/>
              </a:lnSpc>
            </a:pPr>
            <a:r>
              <a:rPr lang="en-US" altLang="ko-KR" sz="1200" b="1" dirty="0">
                <a:latin typeface="Arial" pitchFamily="34" charset="0"/>
                <a:ea typeface="바탕"/>
                <a:cs typeface="Arial" pitchFamily="34" charset="0"/>
              </a:rPr>
              <a:t>4. </a:t>
            </a:r>
            <a:r>
              <a:rPr lang="ru-RU" altLang="ko-KR" sz="1200" b="1" dirty="0" smtClean="0">
                <a:latin typeface="Arial" pitchFamily="34" charset="0"/>
                <a:ea typeface="바탕"/>
                <a:cs typeface="Arial" pitchFamily="34" charset="0"/>
              </a:rPr>
              <a:t>Как часто Вы увлажняете Вашу кожу в течение дня?</a:t>
            </a:r>
            <a:endParaRPr lang="en-US" altLang="ko-KR" sz="1200" b="1"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По возможности целый день</a:t>
            </a:r>
            <a:r>
              <a:rPr lang="ru-RU" altLang="ko-KR" sz="1200" dirty="0" smtClean="0">
                <a:latin typeface="Arial" pitchFamily="34" charset="0"/>
                <a:cs typeface="Arial" pitchFamily="34" charset="0"/>
              </a:rPr>
              <a:t> ……………………………..…………</a:t>
            </a:r>
            <a:r>
              <a:rPr lang="en-US" altLang="ko-KR" sz="1200" dirty="0" smtClean="0">
                <a:latin typeface="Arial" pitchFamily="34" charset="0"/>
                <a:ea typeface="바탕"/>
                <a:cs typeface="Arial" pitchFamily="34" charset="0"/>
              </a:rPr>
              <a:t>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Dry</a:t>
            </a:r>
            <a:r>
              <a:rPr lang="ru-RU" altLang="ko-KR" sz="1200" dirty="0" smtClean="0">
                <a:latin typeface="Arial" pitchFamily="34" charset="0"/>
                <a:cs typeface="Arial" pitchFamily="34" charset="0"/>
              </a:rPr>
              <a:t> / Сухая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Один-два раза в день</a:t>
            </a:r>
            <a:r>
              <a:rPr lang="ru-RU" altLang="ko-KR" sz="1200" dirty="0" smtClean="0">
                <a:latin typeface="Arial" pitchFamily="34" charset="0"/>
                <a:cs typeface="Arial" pitchFamily="34" charset="0"/>
              </a:rPr>
              <a:t> ……………………………..…………………</a:t>
            </a:r>
            <a:r>
              <a:rPr lang="ru-RU" altLang="ko-KR" sz="1200" dirty="0" smtClean="0">
                <a:latin typeface="Arial" pitchFamily="34" charset="0"/>
                <a:ea typeface="바탕"/>
                <a:cs typeface="Arial" pitchFamily="34" charset="0"/>
              </a:rPr>
              <a:t>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Normal</a:t>
            </a:r>
            <a:r>
              <a:rPr lang="ru-RU" altLang="ko-KR" sz="1200" dirty="0" smtClean="0">
                <a:latin typeface="Arial" pitchFamily="34" charset="0"/>
                <a:cs typeface="Arial" pitchFamily="34" charset="0"/>
              </a:rPr>
              <a:t> / Нормальная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Зона в области щек требует больше увлажнения по </a:t>
            </a:r>
            <a:br>
              <a:rPr lang="ru-RU" altLang="ko-KR" sz="1200" dirty="0" smtClean="0">
                <a:latin typeface="Arial" pitchFamily="34" charset="0"/>
                <a:ea typeface="바탕"/>
                <a:cs typeface="Arial" pitchFamily="34" charset="0"/>
              </a:rPr>
            </a:br>
            <a:r>
              <a:rPr lang="ru-RU" altLang="ko-KR" sz="1200" dirty="0" smtClean="0">
                <a:latin typeface="Arial" pitchFamily="34" charset="0"/>
                <a:ea typeface="바탕"/>
                <a:cs typeface="Arial" pitchFamily="34" charset="0"/>
              </a:rPr>
              <a:t>  сравнению с остальными зонами лица</a:t>
            </a:r>
            <a:r>
              <a:rPr lang="ru-RU" altLang="ko-KR" sz="1200" dirty="0" smtClean="0">
                <a:latin typeface="Arial" pitchFamily="34" charset="0"/>
                <a:cs typeface="Arial" pitchFamily="34" charset="0"/>
              </a:rPr>
              <a:t> ……………………………</a:t>
            </a:r>
            <a:r>
              <a:rPr lang="ru-RU" altLang="ko-KR" sz="1200" dirty="0" smtClean="0">
                <a:latin typeface="Arial" pitchFamily="34" charset="0"/>
                <a:ea typeface="바탕"/>
                <a:cs typeface="Arial" pitchFamily="34" charset="0"/>
              </a:rPr>
              <a:t>	</a:t>
            </a:r>
            <a:r>
              <a:rPr lang="en-US" altLang="ko-KR" sz="1200" dirty="0" smtClean="0">
                <a:latin typeface="Arial" pitchFamily="34" charset="0"/>
                <a:ea typeface="바탕"/>
                <a:cs typeface="Arial" pitchFamily="34" charset="0"/>
              </a:rPr>
              <a:t>▶ </a:t>
            </a:r>
            <a:r>
              <a:rPr lang="en-US" altLang="ko-KR" sz="1200" dirty="0">
                <a:latin typeface="Arial" pitchFamily="34" charset="0"/>
                <a:ea typeface="바탕"/>
                <a:cs typeface="Arial" pitchFamily="34" charset="0"/>
              </a:rPr>
              <a:t>Combination </a:t>
            </a:r>
            <a:r>
              <a:rPr lang="ru-RU" altLang="ko-KR" sz="1200" dirty="0" smtClean="0">
                <a:latin typeface="Arial" pitchFamily="34" charset="0"/>
                <a:ea typeface="바탕"/>
                <a:cs typeface="Arial" pitchFamily="34" charset="0"/>
              </a:rPr>
              <a:t>/ Комбинированная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Иногда приходится увлажнять все лицо …………………………..	</a:t>
            </a:r>
            <a:r>
              <a:rPr lang="en-US" altLang="ko-KR" sz="1200" dirty="0" smtClean="0">
                <a:latin typeface="Arial" pitchFamily="34" charset="0"/>
                <a:ea typeface="바탕"/>
                <a:cs typeface="Arial" pitchFamily="34" charset="0"/>
              </a:rPr>
              <a:t>▶ </a:t>
            </a:r>
            <a:r>
              <a:rPr lang="en-US" altLang="ko-KR" sz="1200" dirty="0" smtClean="0">
                <a:latin typeface="Arial" pitchFamily="34" charset="0"/>
                <a:ea typeface="바탕"/>
                <a:cs typeface="Arial" pitchFamily="34" charset="0"/>
              </a:rPr>
              <a:t>Oily</a:t>
            </a:r>
            <a:r>
              <a:rPr lang="ru-RU" altLang="ko-KR" sz="1200" dirty="0" smtClean="0">
                <a:latin typeface="Arial" pitchFamily="34" charset="0"/>
                <a:ea typeface="바탕"/>
                <a:cs typeface="Arial" pitchFamily="34" charset="0"/>
              </a:rPr>
              <a:t> / Жирная</a:t>
            </a:r>
            <a:endParaRPr lang="en-US" altLang="ko-KR" sz="1200" dirty="0">
              <a:latin typeface="Arial" pitchFamily="34" charset="0"/>
              <a:ea typeface="바탕"/>
              <a:cs typeface="Arial" pitchFamily="34" charset="0"/>
            </a:endParaRPr>
          </a:p>
          <a:p>
            <a:pPr lvl="1">
              <a:lnSpc>
                <a:spcPct val="120000"/>
              </a:lnSpc>
            </a:pPr>
            <a:endParaRPr lang="en-US" altLang="ko-KR" sz="1200" dirty="0">
              <a:latin typeface="Arial" pitchFamily="34" charset="0"/>
              <a:cs typeface="Arial" pitchFamily="34" charset="0"/>
            </a:endParaRPr>
          </a:p>
          <a:p>
            <a:pPr lvl="1">
              <a:lnSpc>
                <a:spcPct val="120000"/>
              </a:lnSpc>
            </a:pPr>
            <a:r>
              <a:rPr lang="en-US" altLang="ko-KR" sz="1200" b="1" dirty="0">
                <a:latin typeface="Arial" pitchFamily="34" charset="0"/>
                <a:ea typeface="바탕"/>
                <a:cs typeface="Arial" pitchFamily="34" charset="0"/>
              </a:rPr>
              <a:t>5. </a:t>
            </a:r>
            <a:r>
              <a:rPr lang="ru-RU" altLang="ko-KR" sz="1200" b="1" dirty="0" smtClean="0">
                <a:latin typeface="Arial" pitchFamily="34" charset="0"/>
                <a:ea typeface="바탕"/>
                <a:cs typeface="Arial" pitchFamily="34" charset="0"/>
              </a:rPr>
              <a:t>Пользуетесь ли Вы тоником после умывания?</a:t>
            </a:r>
            <a:endParaRPr lang="en-US" altLang="ko-KR" sz="1200" b="1"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Мне подходит тоник только с гелеобразной текстурой, </a:t>
            </a:r>
          </a:p>
          <a:p>
            <a:pPr lvl="1">
              <a:lnSpc>
                <a:spcPct val="120000"/>
              </a:lnSpc>
            </a:pPr>
            <a:r>
              <a:rPr lang="ru-RU" altLang="ko-KR" sz="1200" dirty="0" smtClean="0">
                <a:latin typeface="Arial" pitchFamily="34" charset="0"/>
                <a:ea typeface="바탕"/>
                <a:cs typeface="Arial" pitchFamily="34" charset="0"/>
              </a:rPr>
              <a:t>             поскольку средства плотной консистенции </a:t>
            </a:r>
            <a:r>
              <a:rPr lang="en-US" altLang="ko-KR" sz="1200" dirty="0" smtClean="0">
                <a:latin typeface="Arial" pitchFamily="34" charset="0"/>
                <a:ea typeface="바탕"/>
                <a:cs typeface="Arial" pitchFamily="34" charset="0"/>
              </a:rPr>
              <a:t> </a:t>
            </a:r>
            <a:r>
              <a:rPr lang="ru-RU" altLang="ko-KR" sz="1200" dirty="0" smtClean="0">
                <a:latin typeface="Arial" pitchFamily="34" charset="0"/>
                <a:ea typeface="바탕"/>
                <a:cs typeface="Arial" pitchFamily="34" charset="0"/>
              </a:rPr>
              <a:t>делают кожу </a:t>
            </a:r>
          </a:p>
          <a:p>
            <a:pPr lvl="1">
              <a:lnSpc>
                <a:spcPct val="120000"/>
              </a:lnSpc>
            </a:pPr>
            <a:r>
              <a:rPr lang="ru-RU" altLang="ko-KR" sz="1200" dirty="0" smtClean="0">
                <a:latin typeface="Arial" pitchFamily="34" charset="0"/>
                <a:ea typeface="바탕"/>
                <a:cs typeface="Arial" pitchFamily="34" charset="0"/>
              </a:rPr>
              <a:t>    	  более стянутой</a:t>
            </a:r>
            <a:r>
              <a:rPr lang="ru-RU" altLang="ko-KR" sz="1200" dirty="0" smtClean="0">
                <a:latin typeface="Arial" pitchFamily="34" charset="0"/>
                <a:cs typeface="Arial" pitchFamily="34" charset="0"/>
              </a:rPr>
              <a:t> ……………………………..…………………………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Dry</a:t>
            </a:r>
            <a:r>
              <a:rPr lang="ru-RU" altLang="ko-KR" sz="1200" dirty="0" smtClean="0">
                <a:latin typeface="Arial" pitchFamily="34" charset="0"/>
                <a:cs typeface="Arial" pitchFamily="34" charset="0"/>
              </a:rPr>
              <a:t> / Сухая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Не пользуюсь тоником – после его применения на коже </a:t>
            </a:r>
            <a:br>
              <a:rPr lang="ru-RU" altLang="ko-KR" sz="1200" dirty="0" smtClean="0">
                <a:latin typeface="Arial" pitchFamily="34" charset="0"/>
                <a:ea typeface="바탕"/>
                <a:cs typeface="Arial" pitchFamily="34" charset="0"/>
              </a:rPr>
            </a:br>
            <a:r>
              <a:rPr lang="ru-RU" altLang="ko-KR" sz="1200" dirty="0" smtClean="0">
                <a:latin typeface="Arial" pitchFamily="34" charset="0"/>
                <a:ea typeface="바탕"/>
                <a:cs typeface="Arial" pitchFamily="34" charset="0"/>
              </a:rPr>
              <a:t>  появляются покраснения и возникает чувство жжения…………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Sensitive</a:t>
            </a:r>
            <a:r>
              <a:rPr lang="ru-RU" altLang="ko-KR" sz="1200" dirty="0" smtClean="0">
                <a:latin typeface="Arial" pitchFamily="34" charset="0"/>
                <a:cs typeface="Arial" pitchFamily="34" charset="0"/>
              </a:rPr>
              <a:t> / Чувс</a:t>
            </a:r>
            <a:r>
              <a:rPr lang="ru-RU" altLang="ko-KR" sz="1200" dirty="0" smtClean="0">
                <a:latin typeface="Arial" pitchFamily="34" charset="0"/>
                <a:cs typeface="Arial" pitchFamily="34" charset="0"/>
              </a:rPr>
              <a:t>твительная</a:t>
            </a:r>
            <a:endParaRPr lang="en-US" altLang="ko-KR" sz="1200" dirty="0">
              <a:latin typeface="Arial" pitchFamily="34" charset="0"/>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Не ощущаю большой разницы, если не использую ……………	</a:t>
            </a:r>
            <a:r>
              <a:rPr lang="en-US" altLang="ko-KR" sz="1200" dirty="0" smtClean="0">
                <a:latin typeface="바탕"/>
                <a:ea typeface="바탕"/>
                <a:cs typeface="Arial" pitchFamily="34" charset="0"/>
              </a:rPr>
              <a:t>▶ </a:t>
            </a:r>
            <a:r>
              <a:rPr lang="en-US" altLang="ko-KR" sz="1200" dirty="0" smtClean="0">
                <a:latin typeface="Arial" pitchFamily="34" charset="0"/>
                <a:cs typeface="Arial" pitchFamily="34" charset="0"/>
              </a:rPr>
              <a:t>Normal</a:t>
            </a:r>
            <a:r>
              <a:rPr lang="ru-RU" altLang="ko-KR" sz="1200" dirty="0" smtClean="0">
                <a:latin typeface="Arial" pitchFamily="34" charset="0"/>
                <a:cs typeface="Arial" pitchFamily="34" charset="0"/>
              </a:rPr>
              <a:t> / Нормальная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ea typeface="바탕"/>
                <a:cs typeface="Arial" pitchFamily="34" charset="0"/>
              </a:rPr>
              <a:t> Пользуюсь, но иногда возникает чувство сухости на щеках….. 	</a:t>
            </a:r>
            <a:r>
              <a:rPr lang="en-US" altLang="ko-KR" sz="1200" dirty="0" smtClean="0">
                <a:latin typeface="Arial" pitchFamily="34" charset="0"/>
                <a:ea typeface="바탕"/>
                <a:cs typeface="Arial" pitchFamily="34" charset="0"/>
              </a:rPr>
              <a:t>▶ </a:t>
            </a:r>
            <a:r>
              <a:rPr lang="en-US" altLang="ko-KR" sz="1200" dirty="0">
                <a:latin typeface="Arial" pitchFamily="34" charset="0"/>
                <a:ea typeface="바탕"/>
                <a:cs typeface="Arial" pitchFamily="34" charset="0"/>
              </a:rPr>
              <a:t>Combination </a:t>
            </a:r>
            <a:r>
              <a:rPr lang="ru-RU" altLang="ko-KR" sz="1200" dirty="0" smtClean="0">
                <a:latin typeface="Arial" pitchFamily="34" charset="0"/>
                <a:ea typeface="바탕"/>
                <a:cs typeface="Arial" pitchFamily="34" charset="0"/>
              </a:rPr>
              <a:t>/ Комбинированная</a:t>
            </a:r>
            <a:endParaRPr lang="en-US" altLang="ko-KR" sz="1200" dirty="0">
              <a:latin typeface="Arial" pitchFamily="34" charset="0"/>
              <a:ea typeface="바탕"/>
              <a:cs typeface="Arial" pitchFamily="34" charset="0"/>
            </a:endParaRPr>
          </a:p>
          <a:p>
            <a:pPr lvl="2">
              <a:lnSpc>
                <a:spcPct val="120000"/>
              </a:lnSpc>
              <a:buFont typeface="Arial" pitchFamily="34" charset="0"/>
              <a:buChar char="•"/>
            </a:pPr>
            <a:r>
              <a:rPr lang="ru-RU" altLang="ko-KR" sz="1200" dirty="0" smtClean="0">
                <a:latin typeface="Arial" pitchFamily="34" charset="0"/>
                <a:cs typeface="Arial" pitchFamily="34" charset="0"/>
              </a:rPr>
              <a:t> Да, мне нравится пользоваться тоником – он прекрасно </a:t>
            </a:r>
            <a:br>
              <a:rPr lang="ru-RU" altLang="ko-KR" sz="1200" dirty="0" smtClean="0">
                <a:latin typeface="Arial" pitchFamily="34" charset="0"/>
                <a:cs typeface="Arial" pitchFamily="34" charset="0"/>
              </a:rPr>
            </a:br>
            <a:r>
              <a:rPr lang="ru-RU" altLang="ko-KR" sz="1200" dirty="0" smtClean="0">
                <a:latin typeface="Arial" pitchFamily="34" charset="0"/>
                <a:cs typeface="Arial" pitchFamily="34" charset="0"/>
              </a:rPr>
              <a:t>освежает мою кожу ……………………………..………………………	</a:t>
            </a:r>
            <a:r>
              <a:rPr lang="en-US" altLang="ko-KR" sz="1200" dirty="0" smtClean="0">
                <a:latin typeface="Arial" pitchFamily="34" charset="0"/>
                <a:ea typeface="바탕"/>
                <a:cs typeface="Arial" pitchFamily="34" charset="0"/>
              </a:rPr>
              <a:t>▶ </a:t>
            </a:r>
            <a:r>
              <a:rPr lang="en-US" altLang="ko-KR" sz="1200" dirty="0" smtClean="0">
                <a:latin typeface="Arial" pitchFamily="34" charset="0"/>
                <a:ea typeface="바탕"/>
                <a:cs typeface="Arial" pitchFamily="34" charset="0"/>
              </a:rPr>
              <a:t>Oily</a:t>
            </a:r>
            <a:r>
              <a:rPr lang="ru-RU" altLang="ko-KR" sz="1200" dirty="0" smtClean="0">
                <a:latin typeface="Arial" pitchFamily="34" charset="0"/>
                <a:ea typeface="바탕"/>
                <a:cs typeface="Arial" pitchFamily="34" charset="0"/>
              </a:rPr>
              <a:t> / Жирная</a:t>
            </a:r>
            <a:endParaRPr lang="en-US" altLang="ko-KR" sz="1200" dirty="0">
              <a:latin typeface="Arial" pitchFamily="34" charset="0"/>
              <a:ea typeface="바탕"/>
              <a:cs typeface="Arial" pitchFamily="34" charset="0"/>
            </a:endParaRPr>
          </a:p>
          <a:p>
            <a:pPr lvl="1">
              <a:lnSpc>
                <a:spcPct val="120000"/>
              </a:lnSpc>
            </a:pPr>
            <a:r>
              <a:rPr lang="en-US" altLang="ko-KR" sz="1200" dirty="0">
                <a:latin typeface="Arial" pitchFamily="34" charset="0"/>
                <a:cs typeface="Arial" pitchFamily="34" charset="0"/>
              </a:rPr>
              <a:t>			</a:t>
            </a:r>
          </a:p>
        </p:txBody>
      </p:sp>
    </p:spTree>
    <p:extLst>
      <p:ext uri="{BB962C8B-B14F-4D97-AF65-F5344CB8AC3E}">
        <p14:creationId xmlns:p14="http://schemas.microsoft.com/office/powerpoint/2010/main" xmlns="" val="75888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모서리가 둥근 직사각형 1"/>
          <p:cNvSpPr/>
          <p:nvPr/>
        </p:nvSpPr>
        <p:spPr>
          <a:xfrm>
            <a:off x="100615" y="112150"/>
            <a:ext cx="8863871" cy="436694"/>
          </a:xfrm>
          <a:prstGeom prst="roundRect">
            <a:avLst/>
          </a:prstGeom>
          <a:solidFill>
            <a:srgbClr val="CC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bg1">
                    <a:lumMod val="95000"/>
                  </a:schemeClr>
                </a:solidFill>
                <a:latin typeface="Arial" pitchFamily="34" charset="0"/>
                <a:cs typeface="Arial" pitchFamily="34" charset="0"/>
              </a:rPr>
              <a:t>1. </a:t>
            </a:r>
            <a:r>
              <a:rPr lang="en-US" altLang="ko-KR" b="1" dirty="0" smtClean="0">
                <a:solidFill>
                  <a:schemeClr val="bg1">
                    <a:lumMod val="95000"/>
                  </a:schemeClr>
                </a:solidFill>
                <a:latin typeface="Arial" pitchFamily="34" charset="0"/>
                <a:cs typeface="Arial" pitchFamily="34" charset="0"/>
              </a:rPr>
              <a:t>Skin Physiology</a:t>
            </a:r>
            <a:endParaRPr lang="ko-KR" altLang="en-US" b="1" dirty="0">
              <a:solidFill>
                <a:schemeClr val="bg1">
                  <a:lumMod val="95000"/>
                </a:schemeClr>
              </a:solidFill>
              <a:latin typeface="Arial" pitchFamily="34" charset="0"/>
              <a:cs typeface="Arial" pitchFamily="34" charset="0"/>
            </a:endParaRPr>
          </a:p>
        </p:txBody>
      </p:sp>
      <p:pic>
        <p:nvPicPr>
          <p:cNvPr id="3" name="Picture 4" descr="skin-anatomy"/>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357"/>
          <a:stretch/>
        </p:blipFill>
        <p:spPr bwMode="auto">
          <a:xfrm>
            <a:off x="249918" y="700308"/>
            <a:ext cx="3805011" cy="342951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www.enchantedlearning.com/subjects/anatomy/skin/crosssection.GIF">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79483" y="700308"/>
            <a:ext cx="4885002" cy="342951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5" name="직사각형 4"/>
          <p:cNvSpPr/>
          <p:nvPr/>
        </p:nvSpPr>
        <p:spPr>
          <a:xfrm>
            <a:off x="8111931" y="1173435"/>
            <a:ext cx="648072" cy="3280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8111931" y="2307051"/>
            <a:ext cx="648072" cy="3466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8107767" y="3517749"/>
            <a:ext cx="85671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249918" y="4260507"/>
            <a:ext cx="8714567" cy="1852815"/>
          </a:xfrm>
          <a:prstGeom prst="rect">
            <a:avLst/>
          </a:prstGeom>
        </p:spPr>
        <p:txBody>
          <a:bodyPr wrap="square">
            <a:spAutoFit/>
          </a:bodyPr>
          <a:lstStyle/>
          <a:p>
            <a:pPr>
              <a:lnSpc>
                <a:spcPct val="130000"/>
              </a:lnSpc>
            </a:pPr>
            <a:r>
              <a:rPr lang="ru-RU" altLang="ko-KR" sz="1600" dirty="0" smtClean="0">
                <a:latin typeface="Arial" pitchFamily="34" charset="0"/>
                <a:ea typeface="Meiryo" pitchFamily="34" charset="-128"/>
                <a:cs typeface="Arial" pitchFamily="34" charset="0"/>
              </a:rPr>
              <a:t>Почему так важно знать о физиологии кожи с научной точки зрения?</a:t>
            </a:r>
            <a:r>
              <a:rPr lang="en-US" altLang="ko-KR" sz="1600" dirty="0" smtClean="0">
                <a:latin typeface="Arial" pitchFamily="34" charset="0"/>
                <a:ea typeface="Meiryo" pitchFamily="34" charset="-128"/>
                <a:cs typeface="Arial" pitchFamily="34" charset="0"/>
              </a:rPr>
              <a:t> </a:t>
            </a:r>
            <a:endParaRPr lang="en-US" altLang="ko-KR" sz="1600" dirty="0">
              <a:latin typeface="Arial" pitchFamily="34" charset="0"/>
              <a:ea typeface="Meiryo" pitchFamily="34" charset="-128"/>
              <a:cs typeface="Arial" pitchFamily="34" charset="0"/>
            </a:endParaRPr>
          </a:p>
          <a:p>
            <a:pPr algn="just">
              <a:lnSpc>
                <a:spcPct val="130000"/>
              </a:lnSpc>
            </a:pPr>
            <a:endParaRPr lang="ru-RU" altLang="ko-KR" sz="1200" dirty="0" smtClean="0">
              <a:latin typeface="Arial" pitchFamily="34" charset="0"/>
              <a:ea typeface="Meiryo" pitchFamily="34" charset="-128"/>
              <a:cs typeface="Arial" pitchFamily="34" charset="0"/>
            </a:endParaRPr>
          </a:p>
          <a:p>
            <a:pPr algn="just">
              <a:lnSpc>
                <a:spcPct val="130000"/>
              </a:lnSpc>
            </a:pPr>
            <a:r>
              <a:rPr lang="ru-RU" altLang="ko-KR" sz="1200" dirty="0" smtClean="0">
                <a:latin typeface="Arial" pitchFamily="34" charset="0"/>
                <a:ea typeface="Meiryo" pitchFamily="34" charset="-128"/>
                <a:cs typeface="Arial" pitchFamily="34" charset="0"/>
              </a:rPr>
              <a:t>Без углубленных знаний о структуре кожи и ее функциях невозможно соответствовать требованиям покупателей в полной мере, поскольку у каждого из них свои предпочтения и пожелания. Благодаря этим знаниям намного легче верно определить причины возникновения проблемы </a:t>
            </a:r>
            <a:r>
              <a:rPr lang="ru-RU" altLang="ko-KR" sz="1200" dirty="0">
                <a:latin typeface="Arial" pitchFamily="34" charset="0"/>
                <a:ea typeface="Meiryo" pitchFamily="34" charset="-128"/>
                <a:cs typeface="Arial" pitchFamily="34" charset="0"/>
              </a:rPr>
              <a:t>каждого </a:t>
            </a:r>
            <a:r>
              <a:rPr lang="ru-RU" altLang="ko-KR" sz="1200" dirty="0" smtClean="0">
                <a:latin typeface="Arial" pitchFamily="34" charset="0"/>
                <a:ea typeface="Meiryo" pitchFamily="34" charset="-128"/>
                <a:cs typeface="Arial" pitchFamily="34" charset="0"/>
              </a:rPr>
              <a:t>клиента, после чего предложить действенное решение, обретая тем самым его доверие. </a:t>
            </a:r>
            <a:endParaRPr lang="en-US" altLang="ko-KR" sz="1200" dirty="0">
              <a:latin typeface="Arial" pitchFamily="34" charset="0"/>
              <a:ea typeface="Meiryo" pitchFamily="34" charset="-128"/>
              <a:cs typeface="Arial" pitchFamily="34" charset="0"/>
            </a:endParaRPr>
          </a:p>
          <a:p>
            <a:pPr algn="just">
              <a:lnSpc>
                <a:spcPct val="130000"/>
              </a:lnSpc>
            </a:pPr>
            <a:r>
              <a:rPr lang="ru-RU" altLang="ko-KR" sz="1200" dirty="0" smtClean="0">
                <a:latin typeface="Arial" pitchFamily="34" charset="0"/>
                <a:ea typeface="Meiryo" pitchFamily="34" charset="-128"/>
                <a:cs typeface="Arial" pitchFamily="34" charset="0"/>
              </a:rPr>
              <a:t>Учитывая этот факт, давайте рассмотрим структуру кожи и обратим внимание на ее функции. </a:t>
            </a:r>
            <a:endParaRPr lang="ko-KR" altLang="en-US" sz="1200" dirty="0">
              <a:latin typeface="Arial" pitchFamily="34" charset="0"/>
              <a:cs typeface="Arial" pitchFamily="34" charset="0"/>
            </a:endParaRPr>
          </a:p>
        </p:txBody>
      </p:sp>
    </p:spTree>
    <p:extLst>
      <p:ext uri="{BB962C8B-B14F-4D97-AF65-F5344CB8AC3E}">
        <p14:creationId xmlns:p14="http://schemas.microsoft.com/office/powerpoint/2010/main" xmlns="" val="37520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rotWithShape="1">
          <a:blip r:embed="rId3" cstate="print">
            <a:extLst>
              <a:ext uri="{28A0092B-C50C-407E-A947-70E740481C1C}">
                <a14:useLocalDpi xmlns:a14="http://schemas.microsoft.com/office/drawing/2010/main" xmlns="" val="0"/>
              </a:ext>
            </a:extLst>
          </a:blip>
          <a:srcRect b="30236"/>
          <a:stretch/>
        </p:blipFill>
        <p:spPr>
          <a:xfrm>
            <a:off x="107504" y="620689"/>
            <a:ext cx="3312368" cy="2459446"/>
          </a:xfrm>
          <a:prstGeom prst="rect">
            <a:avLst/>
          </a:prstGeom>
        </p:spPr>
      </p:pic>
      <p:sp>
        <p:nvSpPr>
          <p:cNvPr id="3" name="TextBox 2"/>
          <p:cNvSpPr txBox="1"/>
          <p:nvPr/>
        </p:nvSpPr>
        <p:spPr>
          <a:xfrm>
            <a:off x="225192" y="116632"/>
            <a:ext cx="8739296" cy="391628"/>
          </a:xfrm>
          <a:prstGeom prst="rect">
            <a:avLst/>
          </a:prstGeom>
          <a:noFill/>
          <a:ln w="19050">
            <a:solidFill>
              <a:srgbClr val="C00000"/>
            </a:solidFill>
          </a:ln>
        </p:spPr>
        <p:txBody>
          <a:bodyPr wrap="square" tIns="72000" bIns="72000" rtlCol="0">
            <a:spAutoFit/>
          </a:bodyPr>
          <a:lstStyle/>
          <a:p>
            <a:pPr algn="ctr"/>
            <a:r>
              <a:rPr lang="ru-RU" altLang="ko-KR" sz="1600" b="1" dirty="0" smtClean="0">
                <a:solidFill>
                  <a:srgbClr val="C00000"/>
                </a:solidFill>
                <a:latin typeface="Arial" pitchFamily="34" charset="0"/>
                <a:cs typeface="Arial" pitchFamily="34" charset="0"/>
              </a:rPr>
              <a:t>Эпидермис, внешний слой кожи. Включает в себя:</a:t>
            </a:r>
            <a:endParaRPr lang="ko-KR" altLang="en-US" sz="1600" b="1" dirty="0">
              <a:solidFill>
                <a:srgbClr val="C00000"/>
              </a:solidFill>
              <a:latin typeface="Arial" pitchFamily="34" charset="0"/>
              <a:cs typeface="Arial" pitchFamily="34" charset="0"/>
            </a:endParaRPr>
          </a:p>
        </p:txBody>
      </p:sp>
      <p:sp>
        <p:nvSpPr>
          <p:cNvPr id="13" name="직사각형 12"/>
          <p:cNvSpPr/>
          <p:nvPr/>
        </p:nvSpPr>
        <p:spPr>
          <a:xfrm>
            <a:off x="3614818" y="590809"/>
            <a:ext cx="5184576" cy="307777"/>
          </a:xfrm>
          <a:prstGeom prst="rect">
            <a:avLst/>
          </a:prstGeom>
        </p:spPr>
        <p:txBody>
          <a:bodyPr wrap="square">
            <a:spAutoFit/>
          </a:bodyPr>
          <a:lstStyle/>
          <a:p>
            <a:r>
              <a:rPr lang="en-US" altLang="ko-KR" sz="1400" b="1" dirty="0">
                <a:solidFill>
                  <a:schemeClr val="tx2">
                    <a:lumMod val="60000"/>
                    <a:lumOff val="40000"/>
                  </a:schemeClr>
                </a:solidFill>
                <a:latin typeface="Arial" pitchFamily="34" charset="0"/>
                <a:cs typeface="Arial" pitchFamily="34" charset="0"/>
              </a:rPr>
              <a:t>① </a:t>
            </a:r>
            <a:r>
              <a:rPr lang="ru-RU" altLang="ko-KR" sz="1400" b="1" dirty="0" smtClean="0">
                <a:solidFill>
                  <a:schemeClr val="tx2">
                    <a:lumMod val="60000"/>
                    <a:lumOff val="40000"/>
                  </a:schemeClr>
                </a:solidFill>
                <a:latin typeface="Arial" pitchFamily="34" charset="0"/>
                <a:cs typeface="Arial" pitchFamily="34" charset="0"/>
              </a:rPr>
              <a:t>Роговой слой</a:t>
            </a:r>
            <a:endParaRPr lang="ko-KR" altLang="en-US" sz="1400" b="1" dirty="0">
              <a:solidFill>
                <a:schemeClr val="tx2">
                  <a:lumMod val="60000"/>
                  <a:lumOff val="40000"/>
                </a:schemeClr>
              </a:solidFill>
              <a:latin typeface="Arial" pitchFamily="34" charset="0"/>
              <a:cs typeface="Arial" pitchFamily="34" charset="0"/>
            </a:endParaRPr>
          </a:p>
        </p:txBody>
      </p:sp>
      <p:sp>
        <p:nvSpPr>
          <p:cNvPr id="14" name="직사각형 13"/>
          <p:cNvSpPr/>
          <p:nvPr/>
        </p:nvSpPr>
        <p:spPr>
          <a:xfrm>
            <a:off x="3635896" y="960141"/>
            <a:ext cx="5508104" cy="1794337"/>
          </a:xfrm>
          <a:prstGeom prst="rect">
            <a:avLst/>
          </a:prstGeom>
        </p:spPr>
        <p:txBody>
          <a:bodyPr wrap="square">
            <a:spAutoFit/>
          </a:bodyPr>
          <a:lstStyle/>
          <a:p>
            <a:pPr marL="285750" indent="-285750">
              <a:lnSpc>
                <a:spcPct val="130000"/>
              </a:lnSpc>
              <a:buFont typeface="Wingdings" pitchFamily="2" charset="2"/>
              <a:buChar char="ü"/>
            </a:pPr>
            <a:r>
              <a:rPr lang="ru-RU" altLang="ko-KR" sz="1400" dirty="0" smtClean="0">
                <a:latin typeface="Arial" pitchFamily="34" charset="0"/>
                <a:cs typeface="Arial" pitchFamily="34" charset="0"/>
              </a:rPr>
              <a:t>Считается слоем </a:t>
            </a:r>
            <a:r>
              <a:rPr lang="ru-RU" altLang="ko-KR" sz="1400" b="1" dirty="0" smtClean="0">
                <a:latin typeface="Arial" pitchFamily="34" charset="0"/>
                <a:cs typeface="Arial" pitchFamily="34" charset="0"/>
              </a:rPr>
              <a:t>с омертвевшими клетками кожи  </a:t>
            </a:r>
            <a:r>
              <a:rPr lang="ru-RU" altLang="ko-KR" sz="1400" dirty="0" smtClean="0">
                <a:latin typeface="Arial" pitchFamily="34" charset="0"/>
                <a:cs typeface="Arial" pitchFamily="34" charset="0"/>
              </a:rPr>
              <a:t>из-за отсутствия в них синтеза белка (кератина).</a:t>
            </a:r>
            <a:endParaRPr lang="en-US" altLang="ko-KR" sz="1400" dirty="0">
              <a:latin typeface="Arial" pitchFamily="34" charset="0"/>
              <a:cs typeface="Arial" pitchFamily="34" charset="0"/>
            </a:endParaRPr>
          </a:p>
          <a:p>
            <a:pPr marL="285750" indent="-285750">
              <a:lnSpc>
                <a:spcPct val="130000"/>
              </a:lnSpc>
              <a:buFont typeface="Wingdings" pitchFamily="2" charset="2"/>
              <a:buChar char="ü"/>
            </a:pPr>
            <a:r>
              <a:rPr lang="ru-RU" altLang="ko-KR" sz="1400" dirty="0" smtClean="0">
                <a:latin typeface="Arial" pitchFamily="34" charset="0"/>
                <a:cs typeface="Arial" pitchFamily="34" charset="0"/>
              </a:rPr>
              <a:t>Расположение этих клеток напоминает кирпичную стену.</a:t>
            </a:r>
            <a:endParaRPr lang="en-US" altLang="ko-KR" sz="1400" dirty="0">
              <a:latin typeface="Arial" pitchFamily="34" charset="0"/>
              <a:cs typeface="Arial" pitchFamily="34" charset="0"/>
            </a:endParaRPr>
          </a:p>
          <a:p>
            <a:pPr marL="285750" indent="-285750">
              <a:buFont typeface="Wingdings" pitchFamily="2" charset="2"/>
              <a:buChar char="ü"/>
            </a:pPr>
            <a:r>
              <a:rPr lang="ru-RU" altLang="ko-KR" sz="1400" dirty="0" smtClean="0">
                <a:latin typeface="Arial" pitchFamily="34" charset="0"/>
                <a:cs typeface="Arial" pitchFamily="34" charset="0"/>
              </a:rPr>
              <a:t>Предотвращает</a:t>
            </a:r>
            <a:r>
              <a:rPr lang="ru-RU" altLang="ko-KR" sz="1400" dirty="0" smtClean="0">
                <a:solidFill>
                  <a:srgbClr val="FF0000"/>
                </a:solidFill>
                <a:latin typeface="Arial" pitchFamily="34" charset="0"/>
                <a:cs typeface="Arial" pitchFamily="34" charset="0"/>
              </a:rPr>
              <a:t> </a:t>
            </a:r>
            <a:r>
              <a:rPr lang="ru-RU" sz="1400" dirty="0" err="1" smtClean="0">
                <a:latin typeface="Arial" panose="020B0604020202020204" pitchFamily="34" charset="0"/>
                <a:cs typeface="Arial" panose="020B0604020202020204" pitchFamily="34" charset="0"/>
              </a:rPr>
              <a:t>трансэпидермальную</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потерю </a:t>
            </a:r>
            <a:r>
              <a:rPr lang="ru-RU" sz="1400" dirty="0" smtClean="0">
                <a:latin typeface="Arial" panose="020B0604020202020204" pitchFamily="34" charset="0"/>
                <a:cs typeface="Arial" panose="020B0604020202020204" pitchFamily="34" charset="0"/>
              </a:rPr>
              <a:t>воды - </a:t>
            </a:r>
            <a:r>
              <a:rPr lang="ru-RU" sz="1400" dirty="0" smtClean="0">
                <a:solidFill>
                  <a:srgbClr val="FF0000"/>
                </a:solidFill>
                <a:latin typeface="Arial" panose="020B0604020202020204" pitchFamily="34" charset="0"/>
                <a:cs typeface="Arial" panose="020B0604020202020204" pitchFamily="34" charset="0"/>
              </a:rPr>
              <a:t>потерю </a:t>
            </a:r>
            <a:r>
              <a:rPr lang="ru-RU" sz="1400" dirty="0">
                <a:solidFill>
                  <a:srgbClr val="FF0000"/>
                </a:solidFill>
                <a:latin typeface="Arial" panose="020B0604020202020204" pitchFamily="34" charset="0"/>
                <a:cs typeface="Arial" panose="020B0604020202020204" pitchFamily="34" charset="0"/>
              </a:rPr>
              <a:t>влаги испарением через </a:t>
            </a:r>
            <a:r>
              <a:rPr lang="ru-RU" sz="1400" dirty="0" smtClean="0">
                <a:solidFill>
                  <a:srgbClr val="FF0000"/>
                </a:solidFill>
                <a:latin typeface="Arial" panose="020B0604020202020204" pitchFamily="34" charset="0"/>
                <a:cs typeface="Arial" panose="020B0604020202020204" pitchFamily="34" charset="0"/>
              </a:rPr>
              <a:t>кожу. В случае ослабления этой важной функции внешними факторами, кожа становится обезвоженной и чувствительной к раздражениям</a:t>
            </a:r>
            <a:r>
              <a:rPr lang="ru-RU" sz="1400" dirty="0" smtClean="0">
                <a:solidFill>
                  <a:srgbClr val="FF0000"/>
                </a:solidFill>
              </a:rPr>
              <a:t>. </a:t>
            </a:r>
            <a:endParaRPr lang="en-US" altLang="ko-KR" sz="1400" dirty="0">
              <a:solidFill>
                <a:srgbClr val="FF0000"/>
              </a:solidFill>
              <a:latin typeface="Arial" pitchFamily="34" charset="0"/>
              <a:cs typeface="Arial" pitchFamily="34" charset="0"/>
            </a:endParaRPr>
          </a:p>
        </p:txBody>
      </p:sp>
      <p:sp>
        <p:nvSpPr>
          <p:cNvPr id="15" name="직사각형 14"/>
          <p:cNvSpPr/>
          <p:nvPr/>
        </p:nvSpPr>
        <p:spPr>
          <a:xfrm>
            <a:off x="72240" y="2852936"/>
            <a:ext cx="8964256" cy="2354491"/>
          </a:xfrm>
          <a:prstGeom prst="rect">
            <a:avLst/>
          </a:prstGeom>
        </p:spPr>
        <p:txBody>
          <a:bodyPr wrap="square">
            <a:spAutoFit/>
          </a:bodyPr>
          <a:lstStyle/>
          <a:p>
            <a:pPr marL="285750" lvl="0" indent="-285750">
              <a:lnSpc>
                <a:spcPct val="130000"/>
              </a:lnSpc>
              <a:buFont typeface="Wingdings" pitchFamily="2" charset="2"/>
              <a:buChar char="ü"/>
            </a:pPr>
            <a:r>
              <a:rPr lang="ru-RU" altLang="ko-KR" sz="1400" b="1" dirty="0" smtClean="0">
                <a:solidFill>
                  <a:schemeClr val="tx2">
                    <a:lumMod val="60000"/>
                    <a:lumOff val="40000"/>
                  </a:schemeClr>
                </a:solidFill>
                <a:latin typeface="Arial" pitchFamily="34" charset="0"/>
                <a:cs typeface="Arial" pitchFamily="34" charset="0"/>
              </a:rPr>
              <a:t>Н</a:t>
            </a:r>
            <a:r>
              <a:rPr lang="ru-RU" sz="1400" b="1" dirty="0" smtClean="0">
                <a:solidFill>
                  <a:schemeClr val="tx2">
                    <a:lumMod val="60000"/>
                    <a:lumOff val="40000"/>
                  </a:schemeClr>
                </a:solidFill>
                <a:latin typeface="Arial" pitchFamily="34" charset="0"/>
                <a:cs typeface="Arial" pitchFamily="34" charset="0"/>
              </a:rPr>
              <a:t>атуральный</a:t>
            </a:r>
            <a:r>
              <a:rPr lang="ru-RU" sz="1400" dirty="0">
                <a:solidFill>
                  <a:schemeClr val="tx2">
                    <a:lumMod val="60000"/>
                    <a:lumOff val="40000"/>
                  </a:schemeClr>
                </a:solidFill>
                <a:latin typeface="Arial" pitchFamily="34" charset="0"/>
                <a:cs typeface="Arial" pitchFamily="34" charset="0"/>
              </a:rPr>
              <a:t> </a:t>
            </a:r>
            <a:r>
              <a:rPr lang="ru-RU" sz="1400" b="1" dirty="0">
                <a:solidFill>
                  <a:schemeClr val="tx2">
                    <a:lumMod val="60000"/>
                    <a:lumOff val="40000"/>
                  </a:schemeClr>
                </a:solidFill>
                <a:latin typeface="Arial" pitchFamily="34" charset="0"/>
                <a:cs typeface="Arial" pitchFamily="34" charset="0"/>
              </a:rPr>
              <a:t>увлажняющий</a:t>
            </a:r>
            <a:r>
              <a:rPr lang="ru-RU" sz="1400" dirty="0">
                <a:solidFill>
                  <a:schemeClr val="tx2">
                    <a:lumMod val="60000"/>
                    <a:lumOff val="40000"/>
                  </a:schemeClr>
                </a:solidFill>
                <a:latin typeface="Arial" pitchFamily="34" charset="0"/>
                <a:cs typeface="Arial" pitchFamily="34" charset="0"/>
              </a:rPr>
              <a:t> </a:t>
            </a:r>
            <a:r>
              <a:rPr lang="ru-RU" sz="1400" b="1" dirty="0">
                <a:solidFill>
                  <a:schemeClr val="tx2">
                    <a:lumMod val="60000"/>
                    <a:lumOff val="40000"/>
                  </a:schemeClr>
                </a:solidFill>
                <a:latin typeface="Arial" pitchFamily="34" charset="0"/>
                <a:cs typeface="Arial" pitchFamily="34" charset="0"/>
              </a:rPr>
              <a:t>фактор</a:t>
            </a:r>
            <a:r>
              <a:rPr lang="ru-RU" altLang="ko-KR" sz="1400" b="1" dirty="0" smtClean="0">
                <a:solidFill>
                  <a:schemeClr val="tx2">
                    <a:lumMod val="60000"/>
                    <a:lumOff val="40000"/>
                  </a:schemeClr>
                </a:solidFill>
                <a:latin typeface="Arial" pitchFamily="34" charset="0"/>
                <a:cs typeface="Arial" pitchFamily="34" charset="0"/>
              </a:rPr>
              <a:t> и липиды – наиболее важные компоненты рогового слоя.</a:t>
            </a:r>
            <a:endParaRPr lang="en-US" altLang="ko-KR" sz="1400" b="1" dirty="0">
              <a:solidFill>
                <a:schemeClr val="tx2">
                  <a:lumMod val="60000"/>
                  <a:lumOff val="40000"/>
                </a:schemeClr>
              </a:solidFill>
              <a:latin typeface="Arial" pitchFamily="34" charset="0"/>
              <a:cs typeface="Arial" pitchFamily="34" charset="0"/>
            </a:endParaRPr>
          </a:p>
          <a:p>
            <a:pPr marL="685800" lvl="1" indent="-228600">
              <a:lnSpc>
                <a:spcPct val="130000"/>
              </a:lnSpc>
            </a:pPr>
            <a:r>
              <a:rPr lang="ru-RU" sz="1400" b="1" dirty="0" smtClean="0">
                <a:solidFill>
                  <a:schemeClr val="tx2">
                    <a:lumMod val="60000"/>
                    <a:lumOff val="40000"/>
                  </a:schemeClr>
                </a:solidFill>
                <a:latin typeface="Arial" pitchFamily="34" charset="0"/>
                <a:cs typeface="Arial" pitchFamily="34" charset="0"/>
              </a:rPr>
              <a:t>2.</a:t>
            </a:r>
            <a:r>
              <a:rPr lang="ru-RU" sz="1400" dirty="0" smtClean="0">
                <a:latin typeface="Arial" pitchFamily="34" charset="0"/>
                <a:cs typeface="Arial" pitchFamily="34" charset="0"/>
              </a:rPr>
              <a:t> Характерной </a:t>
            </a:r>
            <a:r>
              <a:rPr lang="ru-RU" sz="1400" dirty="0">
                <a:latin typeface="Arial" pitchFamily="34" charset="0"/>
                <a:cs typeface="Arial" pitchFamily="34" charset="0"/>
              </a:rPr>
              <a:t>чертой </a:t>
            </a:r>
            <a:r>
              <a:rPr lang="ru-RU" sz="1400" dirty="0" smtClean="0">
                <a:latin typeface="Arial" pitchFamily="34" charset="0"/>
                <a:cs typeface="Arial" pitchFamily="34" charset="0"/>
              </a:rPr>
              <a:t>натурального увлажняющего фактора </a:t>
            </a:r>
            <a:r>
              <a:rPr lang="ru-RU" sz="1400" dirty="0">
                <a:latin typeface="Arial" pitchFamily="34" charset="0"/>
                <a:cs typeface="Arial" pitchFamily="34" charset="0"/>
              </a:rPr>
              <a:t>является его способность </a:t>
            </a:r>
            <a:r>
              <a:rPr lang="ru-RU" sz="1400" dirty="0" smtClean="0">
                <a:latin typeface="Arial" pitchFamily="34" charset="0"/>
                <a:cs typeface="Arial" pitchFamily="34" charset="0"/>
              </a:rPr>
              <a:t>притягивать и удерживать влагу в клетках кожи.</a:t>
            </a:r>
            <a:r>
              <a:rPr lang="en-US" altLang="ko-KR" sz="1400" dirty="0" smtClean="0">
                <a:solidFill>
                  <a:prstClr val="black"/>
                </a:solidFill>
                <a:latin typeface="Arial" pitchFamily="34" charset="0"/>
                <a:cs typeface="Arial" pitchFamily="34" charset="0"/>
              </a:rPr>
              <a:t> </a:t>
            </a:r>
            <a:r>
              <a:rPr lang="ru-RU" altLang="ko-KR" sz="1400" dirty="0" smtClean="0">
                <a:solidFill>
                  <a:prstClr val="black"/>
                </a:solidFill>
                <a:latin typeface="Arial" pitchFamily="34" charset="0"/>
                <a:cs typeface="Arial" pitchFamily="34" charset="0"/>
              </a:rPr>
              <a:t> С возрастом человека эта способность ухудшается. </a:t>
            </a:r>
          </a:p>
          <a:p>
            <a:pPr lvl="1">
              <a:lnSpc>
                <a:spcPct val="130000"/>
              </a:lnSpc>
            </a:pPr>
            <a:r>
              <a:rPr lang="ru-RU" altLang="ko-KR" sz="1400" b="1" dirty="0" smtClean="0">
                <a:solidFill>
                  <a:schemeClr val="tx2">
                    <a:lumMod val="60000"/>
                    <a:lumOff val="40000"/>
                  </a:schemeClr>
                </a:solidFill>
                <a:latin typeface="Arial" pitchFamily="34" charset="0"/>
                <a:cs typeface="Arial" pitchFamily="34" charset="0"/>
              </a:rPr>
              <a:t>3.</a:t>
            </a:r>
            <a:r>
              <a:rPr lang="ru-RU" altLang="ko-KR" sz="1400" dirty="0" smtClean="0">
                <a:solidFill>
                  <a:prstClr val="black"/>
                </a:solidFill>
                <a:latin typeface="Arial" pitchFamily="34" charset="0"/>
                <a:cs typeface="Arial" pitchFamily="34" charset="0"/>
              </a:rPr>
              <a:t> Жироподобные вещества, образующиеся в сальных железах и выделяемые на поверхность кожи через </a:t>
            </a:r>
            <a:r>
              <a:rPr lang="ru-RU" sz="1400" dirty="0" smtClean="0">
                <a:latin typeface="Arial" pitchFamily="34" charset="0"/>
                <a:cs typeface="Arial" pitchFamily="34" charset="0"/>
              </a:rPr>
              <a:t>фолликулы волос.</a:t>
            </a:r>
            <a:endParaRPr lang="en-US" altLang="ko-KR" sz="1400" dirty="0">
              <a:solidFill>
                <a:prstClr val="black"/>
              </a:solidFill>
              <a:latin typeface="Arial" pitchFamily="34" charset="0"/>
              <a:cs typeface="Arial" pitchFamily="34" charset="0"/>
            </a:endParaRPr>
          </a:p>
          <a:p>
            <a:pPr lvl="1"/>
            <a:r>
              <a:rPr lang="ru-RU" altLang="ko-KR" sz="1400" dirty="0" smtClean="0">
                <a:solidFill>
                  <a:prstClr val="black"/>
                </a:solidFill>
                <a:latin typeface="Arial" pitchFamily="34" charset="0"/>
                <a:cs typeface="Arial" pitchFamily="34" charset="0"/>
              </a:rPr>
              <a:t>Помогают </a:t>
            </a:r>
            <a:r>
              <a:rPr lang="ru-RU" altLang="ko-KR" sz="1400" dirty="0">
                <a:solidFill>
                  <a:prstClr val="black"/>
                </a:solidFill>
                <a:latin typeface="Arial" pitchFamily="34" charset="0"/>
                <a:cs typeface="Arial" pitchFamily="34" charset="0"/>
              </a:rPr>
              <a:t>сохранять </a:t>
            </a:r>
            <a:r>
              <a:rPr lang="ru-RU" altLang="ko-KR" sz="1400" dirty="0" smtClean="0">
                <a:solidFill>
                  <a:prstClr val="black"/>
                </a:solidFill>
                <a:latin typeface="Arial" pitchFamily="34" charset="0"/>
                <a:cs typeface="Arial" pitchFamily="34" charset="0"/>
              </a:rPr>
              <a:t>натуральный</a:t>
            </a:r>
            <a:r>
              <a:rPr lang="ru-RU" altLang="ko-KR" sz="1400" dirty="0">
                <a:solidFill>
                  <a:prstClr val="black"/>
                </a:solidFill>
                <a:latin typeface="Arial" pitchFamily="34" charset="0"/>
                <a:cs typeface="Arial" pitchFamily="34" charset="0"/>
              </a:rPr>
              <a:t> увлажняющий фактор </a:t>
            </a:r>
            <a:r>
              <a:rPr lang="ru-RU" altLang="ko-KR" sz="1400" dirty="0" smtClean="0">
                <a:solidFill>
                  <a:prstClr val="black"/>
                </a:solidFill>
                <a:latin typeface="Arial" pitchFamily="34" charset="0"/>
                <a:cs typeface="Arial" pitchFamily="34" charset="0"/>
              </a:rPr>
              <a:t>внутри клеток.</a:t>
            </a:r>
            <a:endParaRPr lang="en-US" altLang="ko-KR" sz="1400" dirty="0">
              <a:solidFill>
                <a:prstClr val="black"/>
              </a:solidFill>
              <a:latin typeface="Arial" pitchFamily="34" charset="0"/>
              <a:cs typeface="Arial" pitchFamily="34" charset="0"/>
            </a:endParaRPr>
          </a:p>
          <a:p>
            <a:pPr lvl="1"/>
            <a:r>
              <a:rPr lang="en-US" altLang="ko-KR" sz="1400" dirty="0">
                <a:solidFill>
                  <a:prstClr val="black"/>
                </a:solidFill>
                <a:latin typeface="Arial" pitchFamily="34" charset="0"/>
                <a:cs typeface="Arial" pitchFamily="34" charset="0"/>
              </a:rPr>
              <a:t>       - </a:t>
            </a:r>
            <a:r>
              <a:rPr lang="ru-RU" altLang="ko-KR" sz="1400" dirty="0" smtClean="0">
                <a:solidFill>
                  <a:prstClr val="black"/>
                </a:solidFill>
                <a:latin typeface="Arial" pitchFamily="34" charset="0"/>
                <a:cs typeface="Arial" pitchFamily="34" charset="0"/>
              </a:rPr>
              <a:t>Препятствуют проникновению опасных бактерий.</a:t>
            </a:r>
            <a:endParaRPr lang="en-US" altLang="ko-KR" sz="1400" dirty="0">
              <a:solidFill>
                <a:prstClr val="black"/>
              </a:solidFill>
              <a:latin typeface="Arial" pitchFamily="34" charset="0"/>
              <a:cs typeface="Arial" pitchFamily="34" charset="0"/>
            </a:endParaRPr>
          </a:p>
          <a:p>
            <a:pPr lvl="1"/>
            <a:r>
              <a:rPr lang="en-US" altLang="ko-KR" sz="1400" dirty="0">
                <a:solidFill>
                  <a:prstClr val="black"/>
                </a:solidFill>
                <a:latin typeface="Arial" pitchFamily="34" charset="0"/>
                <a:cs typeface="Arial" pitchFamily="34" charset="0"/>
              </a:rPr>
              <a:t>       - </a:t>
            </a:r>
            <a:r>
              <a:rPr lang="ru-RU" altLang="ko-KR" sz="1400" dirty="0" smtClean="0">
                <a:solidFill>
                  <a:prstClr val="black"/>
                </a:solidFill>
                <a:latin typeface="Arial" pitchFamily="34" charset="0"/>
                <a:cs typeface="Arial" pitchFamily="34" charset="0"/>
              </a:rPr>
              <a:t>Например, к ним относят жирные кислоты, </a:t>
            </a:r>
            <a:r>
              <a:rPr lang="ru-RU" altLang="ko-KR" sz="1400" dirty="0" err="1" smtClean="0">
                <a:solidFill>
                  <a:prstClr val="black"/>
                </a:solidFill>
                <a:latin typeface="Arial" pitchFamily="34" charset="0"/>
                <a:cs typeface="Arial" pitchFamily="34" charset="0"/>
              </a:rPr>
              <a:t>керамиды</a:t>
            </a:r>
            <a:r>
              <a:rPr lang="ru-RU" altLang="ko-KR" sz="1400" dirty="0" smtClean="0">
                <a:solidFill>
                  <a:prstClr val="black"/>
                </a:solidFill>
                <a:latin typeface="Arial" pitchFamily="34" charset="0"/>
                <a:cs typeface="Arial" pitchFamily="34" charset="0"/>
              </a:rPr>
              <a:t>, </a:t>
            </a:r>
            <a:r>
              <a:rPr lang="ru-RU" altLang="ko-KR" sz="1400" dirty="0" err="1" smtClean="0">
                <a:solidFill>
                  <a:prstClr val="black"/>
                </a:solidFill>
                <a:latin typeface="Arial" pitchFamily="34" charset="0"/>
                <a:cs typeface="Arial" pitchFamily="34" charset="0"/>
              </a:rPr>
              <a:t>сквален</a:t>
            </a:r>
            <a:r>
              <a:rPr lang="ru-RU" altLang="ko-KR" sz="1400" dirty="0" smtClean="0">
                <a:solidFill>
                  <a:prstClr val="black"/>
                </a:solidFill>
                <a:latin typeface="Arial" pitchFamily="34" charset="0"/>
                <a:cs typeface="Arial" pitchFamily="34" charset="0"/>
              </a:rPr>
              <a:t>, восковые эфиры, эфиры холестерина и т.д.</a:t>
            </a:r>
            <a:endParaRPr lang="en-US" altLang="ko-KR" sz="1400" dirty="0">
              <a:solidFill>
                <a:prstClr val="black"/>
              </a:solidFill>
              <a:latin typeface="Arial" pitchFamily="34" charset="0"/>
              <a:cs typeface="Arial" pitchFamily="34" charset="0"/>
            </a:endParaRPr>
          </a:p>
        </p:txBody>
      </p:sp>
      <p:sp>
        <p:nvSpPr>
          <p:cNvPr id="17" name="직사각형 16"/>
          <p:cNvSpPr/>
          <p:nvPr/>
        </p:nvSpPr>
        <p:spPr>
          <a:xfrm>
            <a:off x="225192" y="5229200"/>
            <a:ext cx="1804661" cy="369332"/>
          </a:xfrm>
          <a:prstGeom prst="rect">
            <a:avLst/>
          </a:prstGeom>
        </p:spPr>
        <p:txBody>
          <a:bodyPr wrap="square">
            <a:spAutoFit/>
          </a:bodyPr>
          <a:lstStyle/>
          <a:p>
            <a:r>
              <a:rPr lang="en-US" altLang="ko-KR" b="1" dirty="0" smtClean="0">
                <a:solidFill>
                  <a:schemeClr val="tx2">
                    <a:lumMod val="60000"/>
                    <a:lumOff val="40000"/>
                  </a:schemeClr>
                </a:solidFill>
                <a:latin typeface="Arial" pitchFamily="34" charset="0"/>
                <a:cs typeface="Arial" pitchFamily="34" charset="0"/>
              </a:rPr>
              <a:t>④ </a:t>
            </a:r>
            <a:r>
              <a:rPr lang="ru-RU" altLang="ko-KR" sz="1200" b="1" dirty="0" smtClean="0">
                <a:solidFill>
                  <a:schemeClr val="tx2">
                    <a:lumMod val="60000"/>
                    <a:lumOff val="40000"/>
                  </a:schemeClr>
                </a:solidFill>
                <a:latin typeface="Arial" pitchFamily="34" charset="0"/>
                <a:cs typeface="Arial" pitchFamily="34" charset="0"/>
              </a:rPr>
              <a:t>Базальный  слой</a:t>
            </a:r>
            <a:endParaRPr lang="en-US" altLang="ko-KR" sz="1200" b="1" dirty="0">
              <a:solidFill>
                <a:schemeClr val="tx2">
                  <a:lumMod val="60000"/>
                  <a:lumOff val="40000"/>
                </a:schemeClr>
              </a:solidFill>
              <a:latin typeface="Arial" pitchFamily="34" charset="0"/>
              <a:cs typeface="Arial" pitchFamily="34" charset="0"/>
            </a:endParaRPr>
          </a:p>
        </p:txBody>
      </p:sp>
      <p:sp>
        <p:nvSpPr>
          <p:cNvPr id="18" name="직사각형 17"/>
          <p:cNvSpPr/>
          <p:nvPr/>
        </p:nvSpPr>
        <p:spPr>
          <a:xfrm>
            <a:off x="107505" y="5517232"/>
            <a:ext cx="9036496" cy="1212640"/>
          </a:xfrm>
          <a:prstGeom prst="rect">
            <a:avLst/>
          </a:prstGeom>
        </p:spPr>
        <p:txBody>
          <a:bodyPr wrap="square">
            <a:spAutoFit/>
          </a:bodyPr>
          <a:lstStyle/>
          <a:p>
            <a:pPr marL="285750" indent="-285750">
              <a:lnSpc>
                <a:spcPct val="130000"/>
              </a:lnSpc>
              <a:buFont typeface="Wingdings" pitchFamily="2" charset="2"/>
              <a:buChar char="ü"/>
            </a:pPr>
            <a:r>
              <a:rPr lang="ru-RU" sz="1400" dirty="0" smtClean="0">
                <a:latin typeface="Arial" pitchFamily="34" charset="0"/>
                <a:cs typeface="Arial" pitchFamily="34" charset="0"/>
              </a:rPr>
              <a:t>Этот слой</a:t>
            </a:r>
            <a:r>
              <a:rPr lang="ru-RU" sz="1400" dirty="0">
                <a:latin typeface="Arial" pitchFamily="34" charset="0"/>
                <a:cs typeface="Arial" pitchFamily="34" charset="0"/>
              </a:rPr>
              <a:t> </a:t>
            </a:r>
            <a:r>
              <a:rPr lang="ru-RU" sz="1400" dirty="0" smtClean="0">
                <a:latin typeface="Arial" pitchFamily="34" charset="0"/>
                <a:cs typeface="Arial" pitchFamily="34" charset="0"/>
              </a:rPr>
              <a:t>называется основным и в целом функционирует по аналогии с материнской клеткой, </a:t>
            </a:r>
            <a:br>
              <a:rPr lang="ru-RU" sz="1400" dirty="0" smtClean="0">
                <a:latin typeface="Arial" pitchFamily="34" charset="0"/>
                <a:cs typeface="Arial" pitchFamily="34" charset="0"/>
              </a:rPr>
            </a:br>
            <a:r>
              <a:rPr lang="ru-RU" sz="1400" dirty="0" smtClean="0">
                <a:latin typeface="Arial" pitchFamily="34" charset="0"/>
                <a:cs typeface="Arial" pitchFamily="34" charset="0"/>
              </a:rPr>
              <a:t>именно </a:t>
            </a:r>
            <a:r>
              <a:rPr lang="ru-RU" sz="1400" dirty="0">
                <a:latin typeface="Arial" pitchFamily="34" charset="0"/>
                <a:cs typeface="Arial" pitchFamily="34" charset="0"/>
              </a:rPr>
              <a:t>в нем </a:t>
            </a:r>
            <a:r>
              <a:rPr lang="ru-RU" sz="1400" dirty="0" smtClean="0">
                <a:latin typeface="Arial" pitchFamily="34" charset="0"/>
                <a:cs typeface="Arial" pitchFamily="34" charset="0"/>
              </a:rPr>
              <a:t>клетки</a:t>
            </a:r>
            <a:r>
              <a:rPr lang="ru-RU" sz="1400" dirty="0">
                <a:latin typeface="Arial" pitchFamily="34" charset="0"/>
                <a:cs typeface="Arial" pitchFamily="34" charset="0"/>
              </a:rPr>
              <a:t> постоянно делятся, в результате чего на поверхности </a:t>
            </a:r>
            <a:r>
              <a:rPr lang="ru-RU" sz="1400" dirty="0" smtClean="0">
                <a:latin typeface="Arial" pitchFamily="34" charset="0"/>
                <a:cs typeface="Arial" pitchFamily="34" charset="0"/>
              </a:rPr>
              <a:t>кожи происходит </a:t>
            </a:r>
            <a:br>
              <a:rPr lang="ru-RU" sz="1400" dirty="0" smtClean="0">
                <a:latin typeface="Arial" pitchFamily="34" charset="0"/>
                <a:cs typeface="Arial" pitchFamily="34" charset="0"/>
              </a:rPr>
            </a:br>
            <a:r>
              <a:rPr lang="ru-RU" sz="1400" dirty="0" smtClean="0">
                <a:latin typeface="Arial" pitchFamily="34" charset="0"/>
                <a:cs typeface="Arial" pitchFamily="34" charset="0"/>
              </a:rPr>
              <a:t>непрерывное обновление.</a:t>
            </a:r>
            <a:endParaRPr lang="en-US" altLang="ko-KR" sz="1400" u="sng" dirty="0">
              <a:solidFill>
                <a:srgbClr val="FF0000"/>
              </a:solidFill>
              <a:latin typeface="Arial" pitchFamily="34" charset="0"/>
              <a:cs typeface="Arial" pitchFamily="34" charset="0"/>
            </a:endParaRPr>
          </a:p>
          <a:p>
            <a:pPr marL="285750" indent="-285750" algn="just">
              <a:lnSpc>
                <a:spcPct val="130000"/>
              </a:lnSpc>
              <a:buFont typeface="Wingdings" pitchFamily="2" charset="2"/>
              <a:buChar char="ü"/>
            </a:pPr>
            <a:r>
              <a:rPr lang="ru-RU" altLang="ko-KR" sz="1400" dirty="0" smtClean="0">
                <a:latin typeface="Arial" pitchFamily="34" charset="0"/>
                <a:cs typeface="Arial" pitchFamily="34" charset="0"/>
              </a:rPr>
              <a:t>Содержит </a:t>
            </a:r>
            <a:r>
              <a:rPr lang="ru-RU" altLang="ko-KR" sz="1400" dirty="0" err="1" smtClean="0">
                <a:latin typeface="Arial" pitchFamily="34" charset="0"/>
                <a:cs typeface="Arial" pitchFamily="34" charset="0"/>
              </a:rPr>
              <a:t>кератиноциты</a:t>
            </a:r>
            <a:r>
              <a:rPr lang="ru-RU" altLang="ko-KR" sz="1400" dirty="0" smtClean="0">
                <a:latin typeface="Arial" pitchFamily="34" charset="0"/>
                <a:cs typeface="Arial" pitchFamily="34" charset="0"/>
              </a:rPr>
              <a:t> </a:t>
            </a:r>
            <a:r>
              <a:rPr lang="ru-RU" altLang="ko-KR" sz="1200" dirty="0" smtClean="0">
                <a:latin typeface="Arial" pitchFamily="34" charset="0"/>
                <a:cs typeface="Arial" pitchFamily="34" charset="0"/>
              </a:rPr>
              <a:t>(клетки, синтезирующие белок) </a:t>
            </a:r>
            <a:r>
              <a:rPr lang="ru-RU" altLang="ko-KR" sz="1400" dirty="0" smtClean="0">
                <a:latin typeface="Arial" pitchFamily="34" charset="0"/>
                <a:cs typeface="Arial" pitchFamily="34" charset="0"/>
              </a:rPr>
              <a:t>и </a:t>
            </a:r>
            <a:r>
              <a:rPr lang="ru-RU" altLang="ko-KR" sz="1400" dirty="0" err="1" smtClean="0">
                <a:latin typeface="Arial" pitchFamily="34" charset="0"/>
                <a:cs typeface="Arial" pitchFamily="34" charset="0"/>
              </a:rPr>
              <a:t>меланоциты</a:t>
            </a:r>
            <a:r>
              <a:rPr lang="ru-RU" altLang="ko-KR" sz="1400" dirty="0" smtClean="0">
                <a:latin typeface="Arial" pitchFamily="34" charset="0"/>
                <a:cs typeface="Arial" pitchFamily="34" charset="0"/>
              </a:rPr>
              <a:t> </a:t>
            </a:r>
            <a:r>
              <a:rPr lang="ru-RU" altLang="ko-KR" sz="1200" dirty="0" smtClean="0">
                <a:latin typeface="Arial" pitchFamily="34" charset="0"/>
                <a:cs typeface="Arial" pitchFamily="34" charset="0"/>
              </a:rPr>
              <a:t>(</a:t>
            </a:r>
            <a:r>
              <a:rPr lang="ru-RU" sz="1200" dirty="0" smtClean="0">
                <a:latin typeface="Arial" pitchFamily="34" charset="0"/>
                <a:cs typeface="Arial" pitchFamily="34" charset="0"/>
              </a:rPr>
              <a:t>пигмент-продуцирующие клетки).</a:t>
            </a:r>
            <a:endParaRPr lang="ko-KR" altLang="en-US" sz="1200" dirty="0">
              <a:latin typeface="Arial" pitchFamily="34" charset="0"/>
              <a:cs typeface="Arial" pitchFamily="34" charset="0"/>
            </a:endParaRPr>
          </a:p>
        </p:txBody>
      </p:sp>
    </p:spTree>
    <p:extLst>
      <p:ext uri="{BB962C8B-B14F-4D97-AF65-F5344CB8AC3E}">
        <p14:creationId xmlns:p14="http://schemas.microsoft.com/office/powerpoint/2010/main" xmlns="" val="36232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92" y="116632"/>
            <a:ext cx="8739296" cy="391628"/>
          </a:xfrm>
          <a:prstGeom prst="rect">
            <a:avLst/>
          </a:prstGeom>
          <a:noFill/>
          <a:ln w="19050">
            <a:solidFill>
              <a:srgbClr val="C00000"/>
            </a:solidFill>
          </a:ln>
        </p:spPr>
        <p:txBody>
          <a:bodyPr wrap="square" tIns="72000" bIns="72000" rtlCol="0">
            <a:spAutoFit/>
          </a:bodyPr>
          <a:lstStyle/>
          <a:p>
            <a:pPr algn="ctr"/>
            <a:r>
              <a:rPr lang="ru-RU" altLang="ko-KR" sz="1600" b="1" dirty="0" smtClean="0">
                <a:solidFill>
                  <a:srgbClr val="C00000"/>
                </a:solidFill>
                <a:latin typeface="Arial" pitchFamily="34" charset="0"/>
                <a:cs typeface="Arial" pitchFamily="34" charset="0"/>
              </a:rPr>
              <a:t>Обновление кожи – одно из важнейших свойств</a:t>
            </a:r>
            <a:r>
              <a:rPr lang="en-US" altLang="ko-KR" sz="1600" b="1" dirty="0" smtClean="0">
                <a:solidFill>
                  <a:srgbClr val="C00000"/>
                </a:solidFill>
                <a:latin typeface="Arial" pitchFamily="34" charset="0"/>
                <a:cs typeface="Arial" pitchFamily="34" charset="0"/>
              </a:rPr>
              <a:t> </a:t>
            </a:r>
            <a:r>
              <a:rPr lang="ru-RU" altLang="ko-KR" sz="1600" b="1" dirty="0" smtClean="0">
                <a:solidFill>
                  <a:srgbClr val="C00000"/>
                </a:solidFill>
                <a:latin typeface="Arial" pitchFamily="34" charset="0"/>
                <a:cs typeface="Arial" pitchFamily="34" charset="0"/>
              </a:rPr>
              <a:t>организма</a:t>
            </a:r>
            <a:endParaRPr lang="ko-KR" altLang="en-US" sz="1600" b="1" dirty="0">
              <a:solidFill>
                <a:srgbClr val="C00000"/>
              </a:solidFill>
              <a:latin typeface="Arial" pitchFamily="34" charset="0"/>
              <a:cs typeface="Arial" pitchFamily="34" charset="0"/>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33635" t="31750" r="41901" b="46664"/>
          <a:stretch>
            <a:fillRect/>
          </a:stretch>
        </p:blipFill>
        <p:spPr bwMode="auto">
          <a:xfrm>
            <a:off x="0" y="1222375"/>
            <a:ext cx="4643438" cy="327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32555" t="63104" r="43405" b="22609"/>
          <a:stretch>
            <a:fillRect/>
          </a:stretch>
        </p:blipFill>
        <p:spPr bwMode="auto">
          <a:xfrm>
            <a:off x="0" y="4500563"/>
            <a:ext cx="4357688" cy="207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786314" y="785794"/>
            <a:ext cx="4250182" cy="2616101"/>
          </a:xfrm>
          <a:prstGeom prst="rect">
            <a:avLst/>
          </a:prstGeom>
          <a:noFill/>
        </p:spPr>
        <p:txBody>
          <a:bodyPr wrap="square">
            <a:spAutoFit/>
          </a:bodyPr>
          <a:lstStyle/>
          <a:p>
            <a:pPr marL="342900" indent="-342900" algn="ctr" fontAlgn="auto">
              <a:spcBef>
                <a:spcPts val="0"/>
              </a:spcBef>
              <a:spcAft>
                <a:spcPts val="0"/>
              </a:spcAft>
              <a:defRPr/>
            </a:pPr>
            <a:r>
              <a:rPr kumimoji="0" lang="ru-RU" altLang="ko-K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Цикл обновления</a:t>
            </a:r>
            <a:endParaRPr kumimoji="0" lang="en-US" altLang="ko-K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342900" indent="-342900" fontAlgn="auto">
              <a:spcBef>
                <a:spcPts val="0"/>
              </a:spcBef>
              <a:spcAft>
                <a:spcPts val="0"/>
              </a:spcAft>
              <a:defRPr/>
            </a:pPr>
            <a:endParaRPr kumimoji="0" lang="en-US" altLang="ko-KR" dirty="0">
              <a:latin typeface="Arial" pitchFamily="34" charset="0"/>
              <a:cs typeface="Arial" pitchFamily="34" charset="0"/>
            </a:endParaRPr>
          </a:p>
          <a:p>
            <a:pPr marL="342900" indent="-342900" fontAlgn="auto">
              <a:spcBef>
                <a:spcPts val="0"/>
              </a:spcBef>
              <a:spcAft>
                <a:spcPts val="0"/>
              </a:spcAft>
              <a:buFontTx/>
              <a:buAutoNum type="arabicPeriod"/>
              <a:defRPr/>
            </a:pPr>
            <a:r>
              <a:rPr lang="ru-RU" sz="1200" b="1" dirty="0" smtClean="0">
                <a:latin typeface="Arial" pitchFamily="34" charset="0"/>
                <a:cs typeface="Arial" pitchFamily="34" charset="0"/>
              </a:rPr>
              <a:t>Базальный</a:t>
            </a:r>
            <a:r>
              <a:rPr lang="ru-RU" sz="1200" b="1" dirty="0">
                <a:latin typeface="Arial" pitchFamily="34" charset="0"/>
                <a:cs typeface="Arial" pitchFamily="34" charset="0"/>
              </a:rPr>
              <a:t> (самый нижний слой) </a:t>
            </a:r>
            <a:r>
              <a:rPr lang="ru-RU" sz="1200" b="1" dirty="0" smtClean="0">
                <a:latin typeface="Arial" pitchFamily="34" charset="0"/>
                <a:cs typeface="Arial" pitchFamily="34" charset="0"/>
              </a:rPr>
              <a:t>дает </a:t>
            </a:r>
            <a:r>
              <a:rPr lang="ru-RU" sz="1200" b="1" dirty="0">
                <a:latin typeface="Arial" pitchFamily="34" charset="0"/>
                <a:cs typeface="Arial" pitchFamily="34" charset="0"/>
              </a:rPr>
              <a:t>начало </a:t>
            </a:r>
            <a:r>
              <a:rPr lang="ru-RU" sz="1200" b="1" dirty="0" smtClean="0">
                <a:latin typeface="Arial" pitchFamily="34" charset="0"/>
                <a:cs typeface="Arial" pitchFamily="34" charset="0"/>
              </a:rPr>
              <a:t/>
            </a:r>
            <a:br>
              <a:rPr lang="ru-RU" sz="1200" b="1" dirty="0" smtClean="0">
                <a:latin typeface="Arial" pitchFamily="34" charset="0"/>
                <a:cs typeface="Arial" pitchFamily="34" charset="0"/>
              </a:rPr>
            </a:br>
            <a:r>
              <a:rPr lang="ru-RU" sz="1200" b="1" dirty="0" smtClean="0">
                <a:latin typeface="Arial" pitchFamily="34" charset="0"/>
                <a:cs typeface="Arial" pitchFamily="34" charset="0"/>
              </a:rPr>
              <a:t>всем клеткам эпидермиса.</a:t>
            </a:r>
            <a:endParaRPr kumimoji="0" lang="en-US" altLang="ko-KR" sz="1200" b="1" dirty="0">
              <a:latin typeface="Arial" pitchFamily="34" charset="0"/>
              <a:cs typeface="Arial" pitchFamily="34" charset="0"/>
            </a:endParaRPr>
          </a:p>
          <a:p>
            <a:pPr marL="342900" indent="-342900" fontAlgn="auto">
              <a:spcBef>
                <a:spcPts val="0"/>
              </a:spcBef>
              <a:spcAft>
                <a:spcPts val="0"/>
              </a:spcAft>
              <a:buFontTx/>
              <a:buAutoNum type="arabicPeriod"/>
              <a:defRPr/>
            </a:pPr>
            <a:r>
              <a:rPr lang="ru-RU" altLang="ko-KR" sz="1200" b="1" dirty="0" smtClean="0">
                <a:latin typeface="Arial" pitchFamily="34" charset="0"/>
                <a:cs typeface="Arial" pitchFamily="34" charset="0"/>
              </a:rPr>
              <a:t>Новые клетки, образовавшиеся в базальном слое, </a:t>
            </a:r>
            <a:r>
              <a:rPr lang="ru-RU" sz="1200" b="1" dirty="0">
                <a:latin typeface="Arial" pitchFamily="34" charset="0"/>
                <a:cs typeface="Arial" pitchFamily="34" charset="0"/>
              </a:rPr>
              <a:t>по мере продвижения </a:t>
            </a:r>
            <a:r>
              <a:rPr lang="ru-RU" sz="1200" b="1" dirty="0" smtClean="0">
                <a:latin typeface="Arial" pitchFamily="34" charset="0"/>
                <a:cs typeface="Arial" pitchFamily="34" charset="0"/>
              </a:rPr>
              <a:t>вверх </a:t>
            </a:r>
            <a:r>
              <a:rPr kumimoji="0" lang="ru-RU" altLang="ko-KR" sz="1200" b="1" dirty="0" smtClean="0">
                <a:latin typeface="Arial" pitchFamily="34" charset="0"/>
                <a:cs typeface="Arial" pitchFamily="34" charset="0"/>
              </a:rPr>
              <a:t>начинают вырабатывать большое количество белка кератина.</a:t>
            </a:r>
            <a:endParaRPr kumimoji="0" lang="en-US" altLang="ko-KR" sz="1200" b="1" dirty="0">
              <a:latin typeface="Arial" pitchFamily="34" charset="0"/>
              <a:cs typeface="Arial" pitchFamily="34" charset="0"/>
            </a:endParaRPr>
          </a:p>
          <a:p>
            <a:pPr marL="342900" indent="-342900" fontAlgn="auto">
              <a:spcBef>
                <a:spcPts val="0"/>
              </a:spcBef>
              <a:spcAft>
                <a:spcPts val="0"/>
              </a:spcAft>
              <a:buFontTx/>
              <a:buAutoNum type="arabicPeriod"/>
              <a:defRPr/>
            </a:pPr>
            <a:r>
              <a:rPr lang="ru-RU" altLang="ko-KR" sz="1200" b="1" dirty="0" smtClean="0">
                <a:latin typeface="Arial" pitchFamily="34" charset="0"/>
                <a:cs typeface="Arial" pitchFamily="34" charset="0"/>
              </a:rPr>
              <a:t>П</a:t>
            </a:r>
            <a:r>
              <a:rPr lang="ru-RU" sz="1200" b="1" dirty="0" smtClean="0">
                <a:latin typeface="Arial" pitchFamily="34" charset="0"/>
                <a:cs typeface="Arial" pitchFamily="34" charset="0"/>
              </a:rPr>
              <a:t>остепенно </a:t>
            </a:r>
            <a:r>
              <a:rPr lang="ru-RU" sz="1200" b="1" dirty="0">
                <a:latin typeface="Arial" pitchFamily="34" charset="0"/>
                <a:cs typeface="Arial" pitchFamily="34" charset="0"/>
              </a:rPr>
              <a:t>продвигаясь к поверхности кожи, </a:t>
            </a:r>
            <a:r>
              <a:rPr lang="ru-RU" sz="1200" b="1" dirty="0" smtClean="0">
                <a:latin typeface="Arial" pitchFamily="34" charset="0"/>
                <a:cs typeface="Arial" pitchFamily="34" charset="0"/>
              </a:rPr>
              <a:t/>
            </a:r>
            <a:br>
              <a:rPr lang="ru-RU" sz="1200" b="1" dirty="0" smtClean="0">
                <a:latin typeface="Arial" pitchFamily="34" charset="0"/>
                <a:cs typeface="Arial" pitchFamily="34" charset="0"/>
              </a:rPr>
            </a:br>
            <a:r>
              <a:rPr lang="ru-RU" sz="1200" b="1" dirty="0" smtClean="0">
                <a:latin typeface="Arial" pitchFamily="34" charset="0"/>
                <a:cs typeface="Arial" pitchFamily="34" charset="0"/>
              </a:rPr>
              <a:t>они превращаются </a:t>
            </a:r>
            <a:r>
              <a:rPr lang="ru-RU" sz="1200" b="1" dirty="0">
                <a:latin typeface="Arial" pitchFamily="34" charset="0"/>
                <a:cs typeface="Arial" pitchFamily="34" charset="0"/>
              </a:rPr>
              <a:t>в </a:t>
            </a:r>
            <a:r>
              <a:rPr lang="ru-RU" sz="1200" b="1" dirty="0" smtClean="0">
                <a:latin typeface="Arial" pitchFamily="34" charset="0"/>
                <a:cs typeface="Arial" pitchFamily="34" charset="0"/>
              </a:rPr>
              <a:t>мертвые клетки, после </a:t>
            </a:r>
            <a:br>
              <a:rPr lang="ru-RU" sz="1200" b="1" dirty="0" smtClean="0">
                <a:latin typeface="Arial" pitchFamily="34" charset="0"/>
                <a:cs typeface="Arial" pitchFamily="34" charset="0"/>
              </a:rPr>
            </a:br>
            <a:r>
              <a:rPr lang="ru-RU" sz="1200" b="1" dirty="0" smtClean="0">
                <a:latin typeface="Arial" pitchFamily="34" charset="0"/>
                <a:cs typeface="Arial" pitchFamily="34" charset="0"/>
              </a:rPr>
              <a:t>чего отслаиваются — это физиологическое </a:t>
            </a:r>
            <a:br>
              <a:rPr lang="ru-RU" sz="1200" b="1" dirty="0" smtClean="0">
                <a:latin typeface="Arial" pitchFamily="34" charset="0"/>
                <a:cs typeface="Arial" pitchFamily="34" charset="0"/>
              </a:rPr>
            </a:br>
            <a:r>
              <a:rPr lang="ru-RU" sz="1200" b="1" dirty="0" smtClean="0">
                <a:latin typeface="Arial" pitchFamily="34" charset="0"/>
                <a:cs typeface="Arial" pitchFamily="34" charset="0"/>
              </a:rPr>
              <a:t>шелушение</a:t>
            </a:r>
            <a:r>
              <a:rPr lang="ru-RU" sz="1200" b="1" dirty="0">
                <a:latin typeface="Arial" pitchFamily="34" charset="0"/>
                <a:cs typeface="Arial" pitchFamily="34" charset="0"/>
              </a:rPr>
              <a:t>. Оно происходит у человека на </a:t>
            </a:r>
            <a:r>
              <a:rPr lang="ru-RU" sz="1200" b="1" dirty="0" smtClean="0">
                <a:latin typeface="Arial" pitchFamily="34" charset="0"/>
                <a:cs typeface="Arial" pitchFamily="34" charset="0"/>
              </a:rPr>
              <a:t/>
            </a:r>
            <a:br>
              <a:rPr lang="ru-RU" sz="1200" b="1" dirty="0" smtClean="0">
                <a:latin typeface="Arial" pitchFamily="34" charset="0"/>
                <a:cs typeface="Arial" pitchFamily="34" charset="0"/>
              </a:rPr>
            </a:br>
            <a:r>
              <a:rPr lang="ru-RU" sz="1200" b="1" dirty="0" smtClean="0">
                <a:latin typeface="Arial" pitchFamily="34" charset="0"/>
                <a:cs typeface="Arial" pitchFamily="34" charset="0"/>
              </a:rPr>
              <a:t>протяжении </a:t>
            </a:r>
            <a:r>
              <a:rPr lang="ru-RU" sz="1200" b="1" dirty="0">
                <a:latin typeface="Arial" pitchFamily="34" charset="0"/>
                <a:cs typeface="Arial" pitchFamily="34" charset="0"/>
              </a:rPr>
              <a:t>всей жизни. </a:t>
            </a:r>
            <a:endParaRPr kumimoji="0" lang="en-US" altLang="ko-KR" sz="1200" b="1" dirty="0">
              <a:latin typeface="Arial" pitchFamily="34" charset="0"/>
              <a:cs typeface="Arial" pitchFamily="34" charset="0"/>
            </a:endParaRPr>
          </a:p>
        </p:txBody>
      </p:sp>
      <p:sp>
        <p:nvSpPr>
          <p:cNvPr id="6" name="TextBox 7"/>
          <p:cNvSpPr txBox="1">
            <a:spLocks noChangeArrowheads="1"/>
          </p:cNvSpPr>
          <p:nvPr/>
        </p:nvSpPr>
        <p:spPr bwMode="auto">
          <a:xfrm>
            <a:off x="4786313" y="3500438"/>
            <a:ext cx="41433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sz="1200" dirty="0" smtClean="0">
                <a:latin typeface="Arial" pitchFamily="34" charset="0"/>
                <a:ea typeface="맑은 고딕" pitchFamily="50" charset="-127"/>
                <a:cs typeface="Arial" pitchFamily="34" charset="0"/>
              </a:rPr>
              <a:t>Какое количество времени на это требуется?</a:t>
            </a:r>
            <a:endParaRPr kumimoji="0" lang="en-US" altLang="ko-KR" sz="1200" dirty="0">
              <a:latin typeface="Arial" pitchFamily="34" charset="0"/>
              <a:ea typeface="맑은 고딕" pitchFamily="50" charset="-127"/>
              <a:cs typeface="Arial" pitchFamily="34" charset="0"/>
            </a:endParaRPr>
          </a:p>
        </p:txBody>
      </p:sp>
      <p:sp>
        <p:nvSpPr>
          <p:cNvPr id="7" name="TextBox 8"/>
          <p:cNvSpPr txBox="1">
            <a:spLocks noChangeArrowheads="1"/>
          </p:cNvSpPr>
          <p:nvPr/>
        </p:nvSpPr>
        <p:spPr bwMode="auto">
          <a:xfrm>
            <a:off x="4932040" y="3857625"/>
            <a:ext cx="164021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sz="1600" dirty="0" smtClean="0">
                <a:latin typeface="Arial" pitchFamily="34" charset="0"/>
                <a:ea typeface="맑은 고딕" pitchFamily="50" charset="-127"/>
                <a:cs typeface="Arial" pitchFamily="34" charset="0"/>
              </a:rPr>
              <a:t>после 20</a:t>
            </a:r>
            <a:r>
              <a:rPr kumimoji="0" lang="en-US" altLang="ko-KR" sz="1600" dirty="0" smtClean="0">
                <a:latin typeface="Arial" pitchFamily="34" charset="0"/>
                <a:ea typeface="맑은 고딕" pitchFamily="50" charset="-127"/>
                <a:cs typeface="Arial" pitchFamily="34" charset="0"/>
                <a:sym typeface="Wingdings" pitchFamily="2" charset="2"/>
              </a:rPr>
              <a:t></a:t>
            </a:r>
            <a:endParaRPr kumimoji="0" lang="ko-KR" altLang="en-US" sz="1600" dirty="0">
              <a:latin typeface="Arial" pitchFamily="34" charset="0"/>
              <a:ea typeface="맑은 고딕" pitchFamily="50" charset="-127"/>
              <a:cs typeface="Arial" pitchFamily="34" charset="0"/>
            </a:endParaRPr>
          </a:p>
        </p:txBody>
      </p:sp>
      <p:sp>
        <p:nvSpPr>
          <p:cNvPr id="8" name="TextBox 9"/>
          <p:cNvSpPr txBox="1">
            <a:spLocks noChangeArrowheads="1"/>
          </p:cNvSpPr>
          <p:nvPr/>
        </p:nvSpPr>
        <p:spPr bwMode="auto">
          <a:xfrm>
            <a:off x="4932040" y="4286250"/>
            <a:ext cx="16402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dirty="0" smtClean="0">
                <a:latin typeface="Arial" pitchFamily="34" charset="0"/>
                <a:ea typeface="맑은 고딕" pitchFamily="50" charset="-127"/>
                <a:cs typeface="Arial" pitchFamily="34" charset="0"/>
              </a:rPr>
              <a:t>после 40 </a:t>
            </a:r>
            <a:r>
              <a:rPr kumimoji="0" lang="en-US" altLang="ko-KR" sz="1600" dirty="0" smtClean="0">
                <a:latin typeface="Arial" pitchFamily="34" charset="0"/>
                <a:ea typeface="맑은 고딕" pitchFamily="50" charset="-127"/>
                <a:cs typeface="Arial" pitchFamily="34" charset="0"/>
                <a:sym typeface="Wingdings" pitchFamily="2" charset="2"/>
              </a:rPr>
              <a:t></a:t>
            </a:r>
            <a:endParaRPr kumimoji="0" lang="ko-KR" altLang="en-US" sz="1600" dirty="0">
              <a:latin typeface="Arial" pitchFamily="34" charset="0"/>
              <a:ea typeface="맑은 고딕" pitchFamily="50" charset="-127"/>
              <a:cs typeface="Arial" pitchFamily="34" charset="0"/>
            </a:endParaRPr>
          </a:p>
        </p:txBody>
      </p:sp>
      <p:sp>
        <p:nvSpPr>
          <p:cNvPr id="9" name="TextBox 10"/>
          <p:cNvSpPr txBox="1">
            <a:spLocks noChangeArrowheads="1"/>
          </p:cNvSpPr>
          <p:nvPr/>
        </p:nvSpPr>
        <p:spPr bwMode="auto">
          <a:xfrm>
            <a:off x="4932040" y="4714875"/>
            <a:ext cx="18545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dirty="0" smtClean="0">
                <a:latin typeface="Arial" pitchFamily="34" charset="0"/>
                <a:ea typeface="맑은 고딕" pitchFamily="50" charset="-127"/>
                <a:cs typeface="Arial" pitchFamily="34" charset="0"/>
              </a:rPr>
              <a:t>у детей</a:t>
            </a:r>
            <a:r>
              <a:rPr kumimoji="0" lang="en-US" altLang="ko-KR" sz="1600" dirty="0" smtClean="0">
                <a:latin typeface="Arial" pitchFamily="34" charset="0"/>
                <a:ea typeface="맑은 고딕" pitchFamily="50" charset="-127"/>
                <a:cs typeface="Arial" pitchFamily="34" charset="0"/>
                <a:sym typeface="Wingdings" pitchFamily="2" charset="2"/>
              </a:rPr>
              <a:t></a:t>
            </a:r>
            <a:endParaRPr kumimoji="0" lang="ko-KR" altLang="en-US" sz="1600" dirty="0">
              <a:latin typeface="Arial" pitchFamily="34" charset="0"/>
              <a:ea typeface="맑은 고딕" pitchFamily="50" charset="-127"/>
              <a:cs typeface="Arial" pitchFamily="34" charset="0"/>
            </a:endParaRPr>
          </a:p>
        </p:txBody>
      </p:sp>
      <p:sp>
        <p:nvSpPr>
          <p:cNvPr id="10" name="TextBox 9"/>
          <p:cNvSpPr txBox="1">
            <a:spLocks noChangeArrowheads="1"/>
          </p:cNvSpPr>
          <p:nvPr/>
        </p:nvSpPr>
        <p:spPr bwMode="auto">
          <a:xfrm>
            <a:off x="6715125" y="3857625"/>
            <a:ext cx="16732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dirty="0" smtClean="0">
                <a:latin typeface="Arial" pitchFamily="34" charset="0"/>
                <a:ea typeface="맑은 고딕" pitchFamily="50" charset="-127"/>
                <a:cs typeface="Arial" pitchFamily="34" charset="0"/>
              </a:rPr>
              <a:t>28 дней</a:t>
            </a:r>
            <a:endParaRPr kumimoji="0" lang="ko-KR" altLang="en-US" dirty="0">
              <a:latin typeface="Arial" pitchFamily="34" charset="0"/>
              <a:ea typeface="맑은 고딕" pitchFamily="50" charset="-127"/>
              <a:cs typeface="Arial" pitchFamily="34" charset="0"/>
            </a:endParaRPr>
          </a:p>
        </p:txBody>
      </p:sp>
      <p:sp>
        <p:nvSpPr>
          <p:cNvPr id="11" name="TextBox 10"/>
          <p:cNvSpPr txBox="1">
            <a:spLocks noChangeArrowheads="1"/>
          </p:cNvSpPr>
          <p:nvPr/>
        </p:nvSpPr>
        <p:spPr bwMode="auto">
          <a:xfrm>
            <a:off x="6715125" y="4286250"/>
            <a:ext cx="16012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dirty="0" smtClean="0">
                <a:latin typeface="Arial" pitchFamily="34" charset="0"/>
                <a:ea typeface="맑은 고딕" pitchFamily="50" charset="-127"/>
                <a:cs typeface="Arial" pitchFamily="34" charset="0"/>
              </a:rPr>
              <a:t>40 дней </a:t>
            </a:r>
            <a:endParaRPr kumimoji="0" lang="ko-KR" altLang="en-US" dirty="0">
              <a:latin typeface="Arial" pitchFamily="34" charset="0"/>
              <a:ea typeface="맑은 고딕" pitchFamily="50" charset="-127"/>
              <a:cs typeface="Arial" pitchFamily="34" charset="0"/>
            </a:endParaRPr>
          </a:p>
        </p:txBody>
      </p:sp>
      <p:sp>
        <p:nvSpPr>
          <p:cNvPr id="12" name="TextBox 11"/>
          <p:cNvSpPr txBox="1">
            <a:spLocks noChangeArrowheads="1"/>
          </p:cNvSpPr>
          <p:nvPr/>
        </p:nvSpPr>
        <p:spPr bwMode="auto">
          <a:xfrm>
            <a:off x="6715125" y="4714875"/>
            <a:ext cx="13573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dirty="0" smtClean="0">
                <a:latin typeface="Arial" pitchFamily="34" charset="0"/>
                <a:ea typeface="맑은 고딕" pitchFamily="50" charset="-127"/>
                <a:cs typeface="Arial" pitchFamily="34" charset="0"/>
              </a:rPr>
              <a:t>5 дней </a:t>
            </a:r>
            <a:endParaRPr kumimoji="0" lang="ko-KR" altLang="en-US" dirty="0">
              <a:latin typeface="Arial" pitchFamily="34" charset="0"/>
              <a:ea typeface="맑은 고딕" pitchFamily="50" charset="-127"/>
              <a:cs typeface="Arial" pitchFamily="34" charset="0"/>
            </a:endParaRPr>
          </a:p>
        </p:txBody>
      </p:sp>
      <p:sp>
        <p:nvSpPr>
          <p:cNvPr id="13" name="TextBox 14"/>
          <p:cNvSpPr txBox="1">
            <a:spLocks noChangeArrowheads="1"/>
          </p:cNvSpPr>
          <p:nvPr/>
        </p:nvSpPr>
        <p:spPr bwMode="auto">
          <a:xfrm>
            <a:off x="4786313" y="5202238"/>
            <a:ext cx="43576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ru-RU" altLang="ko-KR" sz="1400" dirty="0" smtClean="0">
                <a:latin typeface="Arial" pitchFamily="34" charset="0"/>
                <a:ea typeface="맑은 고딕" pitchFamily="50" charset="-127"/>
                <a:cs typeface="Arial" pitchFamily="34" charset="0"/>
              </a:rPr>
              <a:t>Что же происходит с кожей в том случае, если ороговевшие клетки задерживаются на ее поверхности?</a:t>
            </a:r>
            <a:endParaRPr kumimoji="0" lang="ko-KR" altLang="en-US" sz="1400" dirty="0">
              <a:latin typeface="Arial" pitchFamily="34" charset="0"/>
              <a:ea typeface="맑은 고딕" pitchFamily="50" charset="-127"/>
              <a:cs typeface="Arial" pitchFamily="34" charset="0"/>
            </a:endParaRPr>
          </a:p>
        </p:txBody>
      </p:sp>
      <p:sp>
        <p:nvSpPr>
          <p:cNvPr id="14" name="TextBox 13"/>
          <p:cNvSpPr txBox="1">
            <a:spLocks noChangeArrowheads="1"/>
          </p:cNvSpPr>
          <p:nvPr/>
        </p:nvSpPr>
        <p:spPr bwMode="auto">
          <a:xfrm>
            <a:off x="4857750" y="5884863"/>
            <a:ext cx="4178746"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kumimoji="0" lang="en-US" altLang="ko-KR" sz="1400" dirty="0">
                <a:solidFill>
                  <a:srgbClr val="FF0000"/>
                </a:solidFill>
                <a:latin typeface="Arial" pitchFamily="34" charset="0"/>
                <a:ea typeface="맑은 고딕" pitchFamily="50" charset="-127"/>
                <a:cs typeface="Arial" pitchFamily="34" charset="0"/>
                <a:sym typeface="Wingdings" pitchFamily="2" charset="2"/>
              </a:rPr>
              <a:t> </a:t>
            </a:r>
            <a:r>
              <a:rPr kumimoji="0" lang="ru-RU" altLang="ko-KR" sz="1200" dirty="0" smtClean="0">
                <a:solidFill>
                  <a:srgbClr val="FF0000"/>
                </a:solidFill>
                <a:latin typeface="Arial" pitchFamily="34" charset="0"/>
                <a:ea typeface="맑은 고딕" pitchFamily="50" charset="-127"/>
                <a:cs typeface="Arial" pitchFamily="34" charset="0"/>
                <a:sym typeface="Wingdings" pitchFamily="2" charset="2"/>
              </a:rPr>
              <a:t>Кожа становится тусклой, шероховатой, обезвоженной, появляются ярко выраженные морщины, снижается способность усваивать питательные вещества, замедляется процесс регенерации.</a:t>
            </a:r>
            <a:endParaRPr kumimoji="0" lang="ko-KR" altLang="en-US" sz="1200" dirty="0">
              <a:solidFill>
                <a:srgbClr val="FF0000"/>
              </a:solidFill>
              <a:latin typeface="Arial" pitchFamily="34" charset="0"/>
              <a:ea typeface="맑은 고딕" pitchFamily="50" charset="-127"/>
              <a:cs typeface="Arial" pitchFamily="34" charset="0"/>
            </a:endParaRPr>
          </a:p>
        </p:txBody>
      </p:sp>
      <p:pic>
        <p:nvPicPr>
          <p:cNvPr id="15" name="그림 14" descr="화면 캡처"/>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89311" y="5742905"/>
            <a:ext cx="547690" cy="551113"/>
          </a:xfrm>
          <a:prstGeom prst="rect">
            <a:avLst/>
          </a:prstGeom>
        </p:spPr>
      </p:pic>
      <p:sp>
        <p:nvSpPr>
          <p:cNvPr id="17" name="위쪽 화살표 16"/>
          <p:cNvSpPr/>
          <p:nvPr/>
        </p:nvSpPr>
        <p:spPr>
          <a:xfrm>
            <a:off x="2915816" y="2093844"/>
            <a:ext cx="660620" cy="3468639"/>
          </a:xfrm>
          <a:prstGeom prst="upArrow">
            <a:avLst/>
          </a:prstGeom>
          <a:solidFill>
            <a:srgbClr val="FDEADA">
              <a:alpha val="50980"/>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2507071" y="6310640"/>
            <a:ext cx="1850617" cy="430887"/>
          </a:xfrm>
          <a:prstGeom prst="rect">
            <a:avLst/>
          </a:prstGeom>
          <a:noFill/>
        </p:spPr>
        <p:txBody>
          <a:bodyPr wrap="square" rtlCol="0">
            <a:spAutoFit/>
          </a:bodyPr>
          <a:lstStyle/>
          <a:p>
            <a:pPr algn="ctr"/>
            <a:r>
              <a:rPr lang="en-US" altLang="ko-KR" sz="1100" dirty="0" smtClean="0">
                <a:latin typeface="Kristen ITC" pitchFamily="66" charset="0"/>
              </a:rPr>
              <a:t>“I am Young, Baby cell with lots of nutrients”</a:t>
            </a:r>
            <a:endParaRPr lang="ko-KR" altLang="en-US" sz="1100" dirty="0">
              <a:latin typeface="Kristen ITC" pitchFamily="66" charset="0"/>
            </a:endParaRPr>
          </a:p>
        </p:txBody>
      </p:sp>
      <p:pic>
        <p:nvPicPr>
          <p:cNvPr id="19" name="Picture 7" descr="C:\Users\seoha\AppData\Local\Microsoft\Windows\Temporary Internet Files\Content.IE5\KKAOJN6L\MC900424492[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34086" y="1297612"/>
            <a:ext cx="1179970" cy="710236"/>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2294453" y="733593"/>
            <a:ext cx="2178273" cy="498598"/>
          </a:xfrm>
          <a:prstGeom prst="rect">
            <a:avLst/>
          </a:prstGeom>
          <a:noFill/>
        </p:spPr>
        <p:txBody>
          <a:bodyPr wrap="square" rtlCol="0">
            <a:spAutoFit/>
          </a:bodyPr>
          <a:lstStyle/>
          <a:p>
            <a:pPr>
              <a:lnSpc>
                <a:spcPct val="120000"/>
              </a:lnSpc>
            </a:pPr>
            <a:r>
              <a:rPr lang="en-US" altLang="ko-KR" sz="1100" dirty="0" smtClean="0">
                <a:latin typeface="Kristen ITC" pitchFamily="66" charset="0"/>
                <a:cs typeface="Arial" pitchFamily="34" charset="0"/>
              </a:rPr>
              <a:t>“ I have No more nutrients. I’m going to leave for you”</a:t>
            </a:r>
            <a:endParaRPr lang="ko-KR" altLang="en-US" sz="1100" dirty="0" smtClean="0">
              <a:latin typeface="Kristen ITC" pitchFamily="66" charset="0"/>
              <a:cs typeface="Arial" pitchFamily="34" charset="0"/>
            </a:endParaRPr>
          </a:p>
        </p:txBody>
      </p:sp>
    </p:spTree>
    <p:extLst>
      <p:ext uri="{BB962C8B-B14F-4D97-AF65-F5344CB8AC3E}">
        <p14:creationId xmlns:p14="http://schemas.microsoft.com/office/powerpoint/2010/main" xmlns="" val="14345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Scale>
                                      <p:cBhvr>
                                        <p:cTn id="1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
                                        </p:tgtEl>
                                        <p:attrNameLst>
                                          <p:attrName>ppt_x</p:attrName>
                                          <p:attrName>ppt_y</p:attrName>
                                        </p:attrNameLst>
                                      </p:cBhvr>
                                    </p:animMotion>
                                    <p:animEffect transition="in" filter="fade">
                                      <p:cBhvr>
                                        <p:cTn id="17" dur="10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iterate type="lt">
                                    <p:tmPct val="0"/>
                                  </p:iterate>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style.rotation</p:attrName>
                                        </p:attrNameLst>
                                      </p:cBhvr>
                                      <p:tavLst>
                                        <p:tav tm="0">
                                          <p:val>
                                            <p:fltVal val="720"/>
                                          </p:val>
                                        </p:tav>
                                        <p:tav tm="100000">
                                          <p:val>
                                            <p:fltVal val="0"/>
                                          </p:val>
                                        </p:tav>
                                      </p:tavLst>
                                    </p:anim>
                                    <p:anim calcmode="lin" valueType="num">
                                      <p:cBhvr>
                                        <p:cTn id="24" dur="2000" fill="hold"/>
                                        <p:tgtEl>
                                          <p:spTgt spid="12"/>
                                        </p:tgtEl>
                                        <p:attrNameLst>
                                          <p:attrName>ppt_h</p:attrName>
                                        </p:attrNameLst>
                                      </p:cBhvr>
                                      <p:tavLst>
                                        <p:tav tm="0">
                                          <p:val>
                                            <p:fltVal val="0"/>
                                          </p:val>
                                        </p:tav>
                                        <p:tav tm="100000">
                                          <p:val>
                                            <p:strVal val="#ppt_h"/>
                                          </p:val>
                                        </p:tav>
                                      </p:tavLst>
                                    </p:anim>
                                    <p:anim calcmode="lin" valueType="num">
                                      <p:cBhvr>
                                        <p:cTn id="25"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from="(-#ppt_w/2)" to="(#ppt_x)" calcmode="lin" valueType="num">
                                      <p:cBhvr>
                                        <p:cTn id="30" dur="600" fill="hold">
                                          <p:stCondLst>
                                            <p:cond delay="0"/>
                                          </p:stCondLst>
                                        </p:cTn>
                                        <p:tgtEl>
                                          <p:spTgt spid="14"/>
                                        </p:tgtEl>
                                        <p:attrNameLst>
                                          <p:attrName>ppt_x</p:attrName>
                                        </p:attrNameLst>
                                      </p:cBhvr>
                                    </p:anim>
                                    <p:anim from="0" to="-1.0" calcmode="lin" valueType="num">
                                      <p:cBhvr>
                                        <p:cTn id="31" dur="200" decel="50000" autoRev="1" fill="hold">
                                          <p:stCondLst>
                                            <p:cond delay="600"/>
                                          </p:stCondLst>
                                        </p:cTn>
                                        <p:tgtEl>
                                          <p:spTgt spid="14"/>
                                        </p:tgtEl>
                                        <p:attrNameLst>
                                          <p:attrName>xshear</p:attrName>
                                        </p:attrNameLst>
                                      </p:cBhvr>
                                    </p:anim>
                                    <p:animScale>
                                      <p:cBhvr>
                                        <p:cTn id="32" dur="200" decel="100000" autoRev="1" fill="hold">
                                          <p:stCondLst>
                                            <p:cond delay="600"/>
                                          </p:stCondLst>
                                        </p:cTn>
                                        <p:tgtEl>
                                          <p:spTgt spid="14"/>
                                        </p:tgtEl>
                                      </p:cBhvr>
                                      <p:from x="100000" y="100000"/>
                                      <p:to x="80000" y="100000"/>
                                    </p:animScale>
                                    <p:anim by="(#ppt_h/3+#ppt_w*0.1)" calcmode="lin" valueType="num">
                                      <p:cBhvr additive="sum">
                                        <p:cTn id="33" dur="200" decel="100000" autoRev="1" fill="hold">
                                          <p:stCondLst>
                                            <p:cond delay="6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92" y="116632"/>
            <a:ext cx="8739296" cy="391628"/>
          </a:xfrm>
          <a:prstGeom prst="rect">
            <a:avLst/>
          </a:prstGeom>
          <a:noFill/>
          <a:ln w="19050">
            <a:solidFill>
              <a:srgbClr val="C00000"/>
            </a:solidFill>
          </a:ln>
        </p:spPr>
        <p:txBody>
          <a:bodyPr wrap="square" tIns="72000" bIns="72000" rtlCol="0">
            <a:spAutoFit/>
          </a:bodyPr>
          <a:lstStyle/>
          <a:p>
            <a:pPr algn="ctr"/>
            <a:r>
              <a:rPr lang="ru-RU" altLang="ko-KR" sz="1600" b="1" dirty="0" smtClean="0">
                <a:solidFill>
                  <a:srgbClr val="C00000"/>
                </a:solidFill>
                <a:latin typeface="Arial" pitchFamily="34" charset="0"/>
                <a:cs typeface="Arial" pitchFamily="34" charset="0"/>
              </a:rPr>
              <a:t>Дерма, самый </a:t>
            </a:r>
            <a:r>
              <a:rPr lang="ru-RU" sz="1600" b="1" dirty="0" smtClean="0">
                <a:solidFill>
                  <a:srgbClr val="C00000"/>
                </a:solidFill>
              </a:rPr>
              <a:t>толстый </a:t>
            </a:r>
            <a:r>
              <a:rPr lang="ru-RU" sz="1600" b="1" dirty="0">
                <a:solidFill>
                  <a:srgbClr val="C00000"/>
                </a:solidFill>
              </a:rPr>
              <a:t>внутренний слой кожи</a:t>
            </a:r>
            <a:endParaRPr lang="en-US" altLang="ko-KR" sz="1600" b="1" dirty="0">
              <a:solidFill>
                <a:srgbClr val="C00000"/>
              </a:solidFill>
              <a:latin typeface="Arial" pitchFamily="34" charset="0"/>
              <a:cs typeface="Arial" pitchFamily="34" charset="0"/>
            </a:endParaRPr>
          </a:p>
        </p:txBody>
      </p:sp>
      <p:sp>
        <p:nvSpPr>
          <p:cNvPr id="3" name="직사각형 2"/>
          <p:cNvSpPr/>
          <p:nvPr/>
        </p:nvSpPr>
        <p:spPr>
          <a:xfrm>
            <a:off x="225192" y="640932"/>
            <a:ext cx="4889257" cy="2031325"/>
          </a:xfrm>
          <a:prstGeom prst="rect">
            <a:avLst/>
          </a:prstGeom>
          <a:solidFill>
            <a:schemeClr val="bg1">
              <a:lumMod val="95000"/>
            </a:schemeClr>
          </a:solidFill>
        </p:spPr>
        <p:txBody>
          <a:bodyPr wrap="square">
            <a:spAutoFit/>
          </a:bodyPr>
          <a:lstStyle/>
          <a:p>
            <a:pPr lvl="0">
              <a:lnSpc>
                <a:spcPct val="150000"/>
              </a:lnSpc>
            </a:pPr>
            <a:r>
              <a:rPr lang="ru-RU" altLang="ko-KR" sz="1200" b="1" u="sng" dirty="0" smtClean="0">
                <a:solidFill>
                  <a:srgbClr val="F79646">
                    <a:lumMod val="75000"/>
                  </a:srgbClr>
                </a:solidFill>
                <a:effectLst>
                  <a:glow rad="101600">
                    <a:schemeClr val="accent6">
                      <a:lumMod val="20000"/>
                      <a:lumOff val="80000"/>
                      <a:alpha val="60000"/>
                    </a:schemeClr>
                  </a:glow>
                </a:effectLst>
                <a:latin typeface="Arial" pitchFamily="34" charset="0"/>
                <a:cs typeface="Arial" pitchFamily="34" charset="0"/>
              </a:rPr>
              <a:t>Дерма</a:t>
            </a:r>
            <a:endParaRPr lang="en-US" altLang="ko-KR" sz="1200" b="1" u="sng" dirty="0">
              <a:solidFill>
                <a:srgbClr val="F79646">
                  <a:lumMod val="75000"/>
                </a:srgbClr>
              </a:solidFill>
              <a:effectLst>
                <a:glow rad="101600">
                  <a:schemeClr val="accent6">
                    <a:lumMod val="20000"/>
                    <a:lumOff val="80000"/>
                    <a:alpha val="60000"/>
                  </a:schemeClr>
                </a:glow>
              </a:effectLst>
              <a:latin typeface="Arial" pitchFamily="34" charset="0"/>
              <a:cs typeface="Arial" pitchFamily="34" charset="0"/>
            </a:endParaRPr>
          </a:p>
          <a:p>
            <a:pPr marL="171450" lvl="0" indent="-171450">
              <a:buFont typeface="Arial" pitchFamily="34" charset="0"/>
              <a:buChar char="•"/>
            </a:pPr>
            <a:r>
              <a:rPr lang="ru-RU" altLang="ko-KR" sz="1200" dirty="0" smtClean="0">
                <a:solidFill>
                  <a:prstClr val="black"/>
                </a:solidFill>
                <a:latin typeface="Arial" pitchFamily="34" charset="0"/>
                <a:cs typeface="Arial" pitchFamily="34" charset="0"/>
              </a:rPr>
              <a:t>Самый утолщенный слой кожи, доля которого составляет 90% от всей ее толщины. </a:t>
            </a:r>
            <a:r>
              <a:rPr lang="en-US" altLang="ko-KR" sz="1200" dirty="0" smtClean="0">
                <a:solidFill>
                  <a:prstClr val="black"/>
                </a:solidFill>
                <a:latin typeface="Arial" pitchFamily="34" charset="0"/>
                <a:cs typeface="Arial" pitchFamily="34" charset="0"/>
              </a:rPr>
              <a:t> </a:t>
            </a:r>
            <a:endParaRPr lang="en-US" altLang="ko-KR" sz="1200" dirty="0">
              <a:solidFill>
                <a:prstClr val="black"/>
              </a:solidFill>
              <a:latin typeface="Arial" pitchFamily="34" charset="0"/>
              <a:cs typeface="Arial" pitchFamily="34" charset="0"/>
            </a:endParaRPr>
          </a:p>
          <a:p>
            <a:pPr marL="171450" lvl="0" indent="-171450">
              <a:buFont typeface="Arial" pitchFamily="34" charset="0"/>
              <a:buChar char="•"/>
            </a:pPr>
            <a:r>
              <a:rPr lang="ru-RU" altLang="ko-KR" sz="1200" dirty="0" smtClean="0">
                <a:latin typeface="Arial" pitchFamily="34" charset="0"/>
                <a:cs typeface="Arial" pitchFamily="34" charset="0"/>
              </a:rPr>
              <a:t>С</a:t>
            </a:r>
            <a:r>
              <a:rPr lang="ru-RU" sz="1200" dirty="0" smtClean="0">
                <a:latin typeface="Arial" pitchFamily="34" charset="0"/>
                <a:cs typeface="Arial" pitchFamily="34" charset="0"/>
              </a:rPr>
              <a:t>остоит</a:t>
            </a:r>
            <a:r>
              <a:rPr lang="ru-RU" sz="1200" dirty="0">
                <a:latin typeface="Arial" pitchFamily="34" charset="0"/>
                <a:cs typeface="Arial" pitchFamily="34" charset="0"/>
              </a:rPr>
              <a:t> из </a:t>
            </a:r>
            <a:r>
              <a:rPr lang="ru-RU" sz="1200" b="1" dirty="0" smtClean="0">
                <a:latin typeface="Arial" pitchFamily="34" charset="0"/>
                <a:cs typeface="Arial" pitchFamily="34" charset="0"/>
              </a:rPr>
              <a:t>плотной </a:t>
            </a:r>
            <a:r>
              <a:rPr lang="ru-RU" sz="1200" b="1" dirty="0">
                <a:latin typeface="Arial" pitchFamily="34" charset="0"/>
                <a:cs typeface="Arial" pitchFamily="34" charset="0"/>
              </a:rPr>
              <a:t>соединительной </a:t>
            </a:r>
            <a:r>
              <a:rPr lang="ru-RU" sz="1200" b="1" dirty="0" smtClean="0">
                <a:latin typeface="Arial" pitchFamily="34" charset="0"/>
                <a:cs typeface="Arial" pitchFamily="34" charset="0"/>
              </a:rPr>
              <a:t>ткани</a:t>
            </a:r>
            <a:r>
              <a:rPr lang="ru-RU" sz="1200" dirty="0" smtClean="0">
                <a:latin typeface="Arial" pitchFamily="34" charset="0"/>
                <a:cs typeface="Arial" pitchFamily="34" charset="0"/>
              </a:rPr>
              <a:t>, включающей </a:t>
            </a:r>
            <a:br>
              <a:rPr lang="ru-RU" sz="1200" dirty="0" smtClean="0">
                <a:latin typeface="Arial" pitchFamily="34" charset="0"/>
                <a:cs typeface="Arial" pitchFamily="34" charset="0"/>
              </a:rPr>
            </a:br>
            <a:r>
              <a:rPr lang="ru-RU" sz="1200" dirty="0" err="1" smtClean="0">
                <a:latin typeface="Arial" pitchFamily="34" charset="0"/>
                <a:cs typeface="Arial" pitchFamily="34" charset="0"/>
              </a:rPr>
              <a:t>коллагеновые</a:t>
            </a:r>
            <a:r>
              <a:rPr lang="ru-RU" sz="1200" dirty="0" smtClean="0">
                <a:latin typeface="Arial" pitchFamily="34" charset="0"/>
                <a:cs typeface="Arial" pitchFamily="34" charset="0"/>
              </a:rPr>
              <a:t> и </a:t>
            </a:r>
            <a:r>
              <a:rPr lang="ru-RU" sz="1200" dirty="0" err="1" smtClean="0">
                <a:latin typeface="Arial" pitchFamily="34" charset="0"/>
                <a:cs typeface="Arial" pitchFamily="34" charset="0"/>
              </a:rPr>
              <a:t>эластиновые</a:t>
            </a:r>
            <a:r>
              <a:rPr lang="ru-RU" sz="1200" dirty="0" smtClean="0">
                <a:latin typeface="Arial" pitchFamily="34" charset="0"/>
                <a:cs typeface="Arial" pitchFamily="34" charset="0"/>
              </a:rPr>
              <a:t> волокна, а также минералов, </a:t>
            </a:r>
            <a:br>
              <a:rPr lang="ru-RU" sz="1200" dirty="0" smtClean="0">
                <a:latin typeface="Arial" pitchFamily="34" charset="0"/>
                <a:cs typeface="Arial" pitchFamily="34" charset="0"/>
              </a:rPr>
            </a:br>
            <a:r>
              <a:rPr lang="ru-RU" sz="1200" dirty="0" smtClean="0">
                <a:latin typeface="Arial" pitchFamily="34" charset="0"/>
                <a:cs typeface="Arial" pitchFamily="34" charset="0"/>
              </a:rPr>
              <a:t>воды, </a:t>
            </a:r>
            <a:r>
              <a:rPr lang="ru-RU" sz="1200" dirty="0" err="1" smtClean="0">
                <a:latin typeface="Arial" pitchFamily="34" charset="0"/>
                <a:cs typeface="Arial" pitchFamily="34" charset="0"/>
              </a:rPr>
              <a:t>гелеподобные</a:t>
            </a:r>
            <a:r>
              <a:rPr lang="ru-RU" sz="1200" dirty="0" smtClean="0">
                <a:latin typeface="Arial" pitchFamily="34" charset="0"/>
                <a:cs typeface="Arial" pitchFamily="34" charset="0"/>
              </a:rPr>
              <a:t> элементов и др.</a:t>
            </a:r>
            <a:r>
              <a:rPr lang="ru-RU" sz="1200" dirty="0">
                <a:latin typeface="Arial" pitchFamily="34" charset="0"/>
                <a:cs typeface="Arial" pitchFamily="34" charset="0"/>
              </a:rPr>
              <a:t> </a:t>
            </a:r>
            <a:r>
              <a:rPr lang="ru-RU" sz="1200" dirty="0" smtClean="0">
                <a:latin typeface="Arial" pitchFamily="34" charset="0"/>
                <a:cs typeface="Arial" pitchFamily="34" charset="0"/>
              </a:rPr>
              <a:t>За счет этого кожа </a:t>
            </a:r>
            <a:br>
              <a:rPr lang="ru-RU" sz="1200" dirty="0" smtClean="0">
                <a:latin typeface="Arial" pitchFamily="34" charset="0"/>
                <a:cs typeface="Arial" pitchFamily="34" charset="0"/>
              </a:rPr>
            </a:br>
            <a:r>
              <a:rPr lang="ru-RU" sz="1200" dirty="0" smtClean="0">
                <a:latin typeface="Arial" pitchFamily="34" charset="0"/>
                <a:cs typeface="Arial" pitchFamily="34" charset="0"/>
              </a:rPr>
              <a:t>выглядит упругой и эластичной.</a:t>
            </a:r>
            <a:endParaRPr lang="en-US" altLang="ko-KR" sz="1200" dirty="0">
              <a:solidFill>
                <a:prstClr val="black"/>
              </a:solidFill>
              <a:latin typeface="Arial" pitchFamily="34" charset="0"/>
              <a:cs typeface="Arial" pitchFamily="34" charset="0"/>
            </a:endParaRPr>
          </a:p>
          <a:p>
            <a:pPr marL="171450" lvl="0" indent="-171450">
              <a:buFont typeface="Arial" pitchFamily="34" charset="0"/>
              <a:buChar char="•"/>
            </a:pPr>
            <a:r>
              <a:rPr lang="ru-RU" altLang="ko-KR" sz="1200" dirty="0" smtClean="0">
                <a:solidFill>
                  <a:prstClr val="black"/>
                </a:solidFill>
                <a:latin typeface="Arial" pitchFamily="34" charset="0"/>
                <a:cs typeface="Arial" pitchFamily="34" charset="0"/>
              </a:rPr>
              <a:t>Кроме того, между ее волокнами расположены </a:t>
            </a:r>
            <a:r>
              <a:rPr lang="ru-RU" altLang="ko-KR" sz="1200" dirty="0" err="1" smtClean="0">
                <a:solidFill>
                  <a:prstClr val="black"/>
                </a:solidFill>
                <a:latin typeface="Arial" pitchFamily="34" charset="0"/>
                <a:cs typeface="Arial" pitchFamily="34" charset="0"/>
              </a:rPr>
              <a:t>лимфоканалы</a:t>
            </a:r>
            <a:r>
              <a:rPr lang="ru-RU" altLang="ko-KR" sz="1200" dirty="0" smtClean="0">
                <a:solidFill>
                  <a:prstClr val="black"/>
                </a:solidFill>
                <a:latin typeface="Arial" pitchFamily="34" charset="0"/>
                <a:cs typeface="Arial" pitchFamily="34" charset="0"/>
              </a:rPr>
              <a:t>, кровяные сосуды, нервные волокна, волосяные фолликулы, потовые и сальные железы</a:t>
            </a:r>
            <a:endParaRPr lang="en-US" altLang="ko-KR" sz="1200" dirty="0">
              <a:solidFill>
                <a:prstClr val="black"/>
              </a:solidFill>
              <a:latin typeface="Arial" pitchFamily="34" charset="0"/>
              <a:cs typeface="Arial" pitchFamily="34" charset="0"/>
            </a:endParaRPr>
          </a:p>
        </p:txBody>
      </p:sp>
      <p:pic>
        <p:nvPicPr>
          <p:cNvPr id="4" name="그림 3" descr="화면 캡처"/>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4939" y="707922"/>
            <a:ext cx="4029551" cy="3081118"/>
          </a:xfrm>
          <a:prstGeom prst="rect">
            <a:avLst/>
          </a:prstGeom>
        </p:spPr>
      </p:pic>
      <p:sp>
        <p:nvSpPr>
          <p:cNvPr id="5" name="직사각형 4"/>
          <p:cNvSpPr/>
          <p:nvPr/>
        </p:nvSpPr>
        <p:spPr>
          <a:xfrm>
            <a:off x="225191" y="2605189"/>
            <a:ext cx="4879747" cy="1892826"/>
          </a:xfrm>
          <a:prstGeom prst="rect">
            <a:avLst/>
          </a:prstGeom>
        </p:spPr>
        <p:txBody>
          <a:bodyPr wrap="square">
            <a:spAutoFit/>
          </a:bodyPr>
          <a:lstStyle/>
          <a:p>
            <a:pPr lvl="0">
              <a:lnSpc>
                <a:spcPct val="120000"/>
              </a:lnSpc>
            </a:pPr>
            <a:r>
              <a:rPr lang="ru-RU" altLang="ko-KR" sz="1200" b="1" u="sng" dirty="0" smtClean="0">
                <a:solidFill>
                  <a:srgbClr val="F79646">
                    <a:lumMod val="75000"/>
                  </a:srgbClr>
                </a:solidFill>
                <a:effectLst>
                  <a:glow rad="101600">
                    <a:schemeClr val="accent6">
                      <a:lumMod val="20000"/>
                      <a:lumOff val="80000"/>
                      <a:alpha val="60000"/>
                    </a:schemeClr>
                  </a:glow>
                </a:effectLst>
                <a:latin typeface="Arial" pitchFamily="34" charset="0"/>
                <a:cs typeface="Arial" pitchFamily="34" charset="0"/>
              </a:rPr>
              <a:t>О коллагене</a:t>
            </a:r>
            <a:endParaRPr lang="en-US" altLang="ko-KR" sz="1200" b="1" u="sng" dirty="0">
              <a:solidFill>
                <a:srgbClr val="F79646">
                  <a:lumMod val="75000"/>
                </a:srgbClr>
              </a:solidFill>
              <a:effectLst>
                <a:glow rad="101600">
                  <a:schemeClr val="accent6">
                    <a:lumMod val="20000"/>
                    <a:lumOff val="80000"/>
                    <a:alpha val="60000"/>
                  </a:schemeClr>
                </a:glow>
              </a:effectLst>
              <a:latin typeface="Arial" pitchFamily="34" charset="0"/>
              <a:cs typeface="Arial" pitchFamily="34" charset="0"/>
            </a:endParaRPr>
          </a:p>
          <a:p>
            <a:pPr marL="171450" lvl="0" indent="-171450">
              <a:buFont typeface="Arial" pitchFamily="34" charset="0"/>
              <a:buChar char="•"/>
            </a:pPr>
            <a:r>
              <a:rPr lang="ru-RU" altLang="ko-KR" sz="900" dirty="0" smtClean="0">
                <a:solidFill>
                  <a:prstClr val="black"/>
                </a:solidFill>
                <a:latin typeface="Arial" pitchFamily="34" charset="0"/>
                <a:cs typeface="Arial" pitchFamily="34" charset="0"/>
              </a:rPr>
              <a:t>Прочный </a:t>
            </a:r>
            <a:r>
              <a:rPr lang="ru-RU" sz="900" dirty="0" smtClean="0">
                <a:latin typeface="Arial" pitchFamily="34" charset="0"/>
                <a:cs typeface="Arial" pitchFamily="34" charset="0"/>
              </a:rPr>
              <a:t>белок</a:t>
            </a:r>
            <a:r>
              <a:rPr lang="ru-RU" sz="900" dirty="0">
                <a:latin typeface="Arial" pitchFamily="34" charset="0"/>
                <a:cs typeface="Arial" pitchFamily="34" charset="0"/>
              </a:rPr>
              <a:t>, составляющий основу соединительной ткани организма </a:t>
            </a:r>
            <a:r>
              <a:rPr lang="ru-RU" sz="900" dirty="0" smtClean="0">
                <a:latin typeface="Arial" pitchFamily="34" charset="0"/>
                <a:cs typeface="Arial" pitchFamily="34" charset="0"/>
              </a:rPr>
              <a:t/>
            </a:r>
            <a:br>
              <a:rPr lang="ru-RU" sz="900" dirty="0" smtClean="0">
                <a:latin typeface="Arial" pitchFamily="34" charset="0"/>
                <a:cs typeface="Arial" pitchFamily="34" charset="0"/>
              </a:rPr>
            </a:br>
            <a:r>
              <a:rPr lang="ru-RU" sz="900" dirty="0" smtClean="0">
                <a:latin typeface="Arial" pitchFamily="34" charset="0"/>
                <a:cs typeface="Arial" pitchFamily="34" charset="0"/>
              </a:rPr>
              <a:t>(</a:t>
            </a:r>
            <a:r>
              <a:rPr lang="ru-RU" sz="900" dirty="0">
                <a:latin typeface="Arial" pitchFamily="34" charset="0"/>
                <a:cs typeface="Arial" pitchFamily="34" charset="0"/>
              </a:rPr>
              <a:t>сухожилие, кость, хрящ, дерма и т. п.) и обеспечивающий её прочность и </a:t>
            </a:r>
            <a:r>
              <a:rPr lang="ru-RU" sz="900" dirty="0" smtClean="0">
                <a:latin typeface="Arial" pitchFamily="34" charset="0"/>
                <a:cs typeface="Arial" pitchFamily="34" charset="0"/>
              </a:rPr>
              <a:t/>
            </a:r>
            <a:br>
              <a:rPr lang="ru-RU" sz="900" dirty="0" smtClean="0">
                <a:latin typeface="Arial" pitchFamily="34" charset="0"/>
                <a:cs typeface="Arial" pitchFamily="34" charset="0"/>
              </a:rPr>
            </a:br>
            <a:r>
              <a:rPr lang="ru-RU" sz="900" dirty="0" smtClean="0">
                <a:latin typeface="Arial" pitchFamily="34" charset="0"/>
                <a:cs typeface="Arial" pitchFamily="34" charset="0"/>
              </a:rPr>
              <a:t>эластичность.</a:t>
            </a:r>
            <a:endParaRPr lang="en-US" altLang="ko-KR" sz="900" dirty="0">
              <a:solidFill>
                <a:prstClr val="black"/>
              </a:solidFill>
              <a:latin typeface="Arial" pitchFamily="34" charset="0"/>
              <a:cs typeface="Arial" pitchFamily="34" charset="0"/>
            </a:endParaRPr>
          </a:p>
          <a:p>
            <a:pPr marL="171450" indent="-171450">
              <a:lnSpc>
                <a:spcPct val="120000"/>
              </a:lnSpc>
              <a:buFont typeface="Arial" pitchFamily="34" charset="0"/>
              <a:buChar char="•"/>
            </a:pPr>
            <a:r>
              <a:rPr lang="ru-RU" altLang="ko-KR" sz="900" dirty="0" smtClean="0">
                <a:latin typeface="Arial" pitchFamily="34" charset="0"/>
                <a:cs typeface="Arial" pitchFamily="34" charset="0"/>
              </a:rPr>
              <a:t>Основной компонент дермы, составляющий 70% от общего веса кожи. Придает коже гладкость и упругость.</a:t>
            </a:r>
            <a:endParaRPr lang="en-US" altLang="ko-KR" sz="900" dirty="0">
              <a:latin typeface="Arial" pitchFamily="34" charset="0"/>
              <a:cs typeface="Arial" pitchFamily="34" charset="0"/>
            </a:endParaRPr>
          </a:p>
          <a:p>
            <a:pPr marL="171450" lvl="0" indent="-171450">
              <a:lnSpc>
                <a:spcPct val="120000"/>
              </a:lnSpc>
              <a:buFont typeface="Arial" pitchFamily="34" charset="0"/>
              <a:buChar char="•"/>
            </a:pPr>
            <a:r>
              <a:rPr lang="ru-RU" altLang="ko-KR" sz="900" dirty="0" smtClean="0">
                <a:solidFill>
                  <a:prstClr val="black"/>
                </a:solidFill>
                <a:latin typeface="Arial" pitchFamily="34" charset="0"/>
                <a:cs typeface="Arial" pitchFamily="34" charset="0"/>
              </a:rPr>
              <a:t>Одна молекула коллагена может удерживать 3 000 молекул воды («водохранилище» кожи).</a:t>
            </a:r>
            <a:endParaRPr lang="en-US" altLang="ko-KR" sz="900" dirty="0">
              <a:solidFill>
                <a:prstClr val="black"/>
              </a:solidFill>
              <a:latin typeface="Arial" pitchFamily="34" charset="0"/>
              <a:cs typeface="Arial" pitchFamily="34" charset="0"/>
            </a:endParaRPr>
          </a:p>
          <a:p>
            <a:pPr marL="171450" lvl="0" indent="-171450">
              <a:lnSpc>
                <a:spcPct val="120000"/>
              </a:lnSpc>
              <a:buFont typeface="Arial" pitchFamily="34" charset="0"/>
              <a:buChar char="•"/>
            </a:pPr>
            <a:r>
              <a:rPr lang="ru-RU" altLang="ko-KR" sz="900" u="sng" dirty="0" smtClean="0">
                <a:latin typeface="Arial" pitchFamily="34" charset="0"/>
                <a:cs typeface="Arial" pitchFamily="34" charset="0"/>
              </a:rPr>
              <a:t>Очень восприимчив к повреждениям свободными радикалами.</a:t>
            </a:r>
            <a:endParaRPr lang="en-US" altLang="ko-KR" sz="900" u="sng" dirty="0">
              <a:latin typeface="Arial" pitchFamily="34" charset="0"/>
              <a:cs typeface="Arial" pitchFamily="34" charset="0"/>
            </a:endParaRPr>
          </a:p>
          <a:p>
            <a:pPr marL="171450" lvl="0" indent="-171450">
              <a:lnSpc>
                <a:spcPct val="120000"/>
              </a:lnSpc>
              <a:buFont typeface="Arial" pitchFamily="34" charset="0"/>
              <a:buChar char="•"/>
            </a:pPr>
            <a:r>
              <a:rPr lang="en-US" altLang="ko-KR" sz="900" dirty="0">
                <a:solidFill>
                  <a:prstClr val="black"/>
                </a:solidFill>
                <a:latin typeface="Arial" pitchFamily="34" charset="0"/>
                <a:cs typeface="Arial" pitchFamily="34" charset="0"/>
              </a:rPr>
              <a:t>Collagen reproduction declines as we </a:t>
            </a:r>
            <a:r>
              <a:rPr lang="en-US" altLang="ko-KR" sz="900" dirty="0" smtClean="0">
                <a:solidFill>
                  <a:prstClr val="black"/>
                </a:solidFill>
                <a:latin typeface="Arial" pitchFamily="34" charset="0"/>
                <a:cs typeface="Arial" pitchFamily="34" charset="0"/>
              </a:rPr>
              <a:t>age</a:t>
            </a:r>
            <a:r>
              <a:rPr lang="ru-RU" altLang="ko-KR" sz="900" dirty="0" smtClean="0">
                <a:solidFill>
                  <a:prstClr val="black"/>
                </a:solidFill>
                <a:latin typeface="Arial" pitchFamily="34" charset="0"/>
                <a:cs typeface="Arial" pitchFamily="34" charset="0"/>
              </a:rPr>
              <a:t> С возрастом выработка коллагена снижается. </a:t>
            </a:r>
            <a:endParaRPr lang="en-US" altLang="ko-KR" sz="900" dirty="0">
              <a:solidFill>
                <a:prstClr val="black"/>
              </a:solidFill>
              <a:latin typeface="Arial" pitchFamily="34" charset="0"/>
              <a:cs typeface="Arial" pitchFamily="34" charset="0"/>
            </a:endParaRPr>
          </a:p>
        </p:txBody>
      </p:sp>
      <p:sp>
        <p:nvSpPr>
          <p:cNvPr id="6" name="TextBox 5"/>
          <p:cNvSpPr txBox="1"/>
          <p:nvPr/>
        </p:nvSpPr>
        <p:spPr>
          <a:xfrm>
            <a:off x="229154" y="4797153"/>
            <a:ext cx="8914846" cy="1292662"/>
          </a:xfrm>
          <a:prstGeom prst="rect">
            <a:avLst/>
          </a:prstGeom>
          <a:noFill/>
        </p:spPr>
        <p:txBody>
          <a:bodyPr wrap="square" rtlCol="0">
            <a:spAutoFit/>
          </a:bodyPr>
          <a:lstStyle/>
          <a:p>
            <a:pPr>
              <a:lnSpc>
                <a:spcPct val="150000"/>
              </a:lnSpc>
            </a:pPr>
            <a:r>
              <a:rPr lang="ru-RU" altLang="ko-KR" sz="1200" b="1" u="sng" dirty="0" smtClean="0">
                <a:solidFill>
                  <a:schemeClr val="accent6">
                    <a:lumMod val="75000"/>
                  </a:schemeClr>
                </a:solidFill>
                <a:effectLst>
                  <a:glow rad="101600">
                    <a:schemeClr val="accent6">
                      <a:lumMod val="20000"/>
                      <a:lumOff val="80000"/>
                      <a:alpha val="60000"/>
                    </a:schemeClr>
                  </a:glow>
                </a:effectLst>
                <a:latin typeface="Arial" pitchFamily="34" charset="0"/>
                <a:cs typeface="Arial" pitchFamily="34" charset="0"/>
              </a:rPr>
              <a:t>О </a:t>
            </a:r>
            <a:r>
              <a:rPr lang="ru-RU" altLang="ko-KR" sz="1200" b="1" u="sng" dirty="0" err="1" smtClean="0">
                <a:solidFill>
                  <a:schemeClr val="accent6">
                    <a:lumMod val="75000"/>
                  </a:schemeClr>
                </a:solidFill>
                <a:effectLst>
                  <a:glow rad="101600">
                    <a:schemeClr val="accent6">
                      <a:lumMod val="20000"/>
                      <a:lumOff val="80000"/>
                      <a:alpha val="60000"/>
                    </a:schemeClr>
                  </a:glow>
                </a:effectLst>
                <a:latin typeface="Arial" pitchFamily="34" charset="0"/>
                <a:cs typeface="Arial" pitchFamily="34" charset="0"/>
              </a:rPr>
              <a:t>гиалуруновой</a:t>
            </a:r>
            <a:r>
              <a:rPr lang="ru-RU" altLang="ko-KR" sz="1200" b="1" u="sng" dirty="0" smtClean="0">
                <a:solidFill>
                  <a:schemeClr val="accent6">
                    <a:lumMod val="75000"/>
                  </a:schemeClr>
                </a:solidFill>
                <a:effectLst>
                  <a:glow rad="101600">
                    <a:schemeClr val="accent6">
                      <a:lumMod val="20000"/>
                      <a:lumOff val="80000"/>
                      <a:alpha val="60000"/>
                    </a:schemeClr>
                  </a:glow>
                </a:effectLst>
                <a:latin typeface="Arial" pitchFamily="34" charset="0"/>
                <a:cs typeface="Arial" pitchFamily="34" charset="0"/>
              </a:rPr>
              <a:t> кислоте</a:t>
            </a:r>
            <a:endParaRPr lang="en-US" altLang="ko-KR" sz="1200" b="1" u="sng" dirty="0" smtClean="0">
              <a:solidFill>
                <a:schemeClr val="accent6">
                  <a:lumMod val="75000"/>
                </a:schemeClr>
              </a:solidFill>
              <a:effectLst>
                <a:glow rad="101600">
                  <a:schemeClr val="accent6">
                    <a:lumMod val="20000"/>
                    <a:lumOff val="80000"/>
                    <a:alpha val="60000"/>
                  </a:schemeClr>
                </a:glow>
              </a:effectLst>
              <a:latin typeface="Arial" pitchFamily="34" charset="0"/>
              <a:cs typeface="Arial" pitchFamily="34" charset="0"/>
            </a:endParaRPr>
          </a:p>
          <a:p>
            <a:pPr marL="171450" indent="-171450">
              <a:buFont typeface="Arial" pitchFamily="34" charset="0"/>
              <a:buChar char="•"/>
            </a:pPr>
            <a:r>
              <a:rPr lang="ru-RU" altLang="ko-KR" sz="1000" dirty="0" smtClean="0">
                <a:latin typeface="Arial" pitchFamily="34" charset="0"/>
                <a:cs typeface="Arial" pitchFamily="34" charset="0"/>
              </a:rPr>
              <a:t>Е</a:t>
            </a:r>
            <a:r>
              <a:rPr lang="ru-RU" sz="1000" dirty="0" smtClean="0">
                <a:latin typeface="Arial" pitchFamily="34" charset="0"/>
                <a:cs typeface="Arial" pitchFamily="34" charset="0"/>
              </a:rPr>
              <a:t>стественная </a:t>
            </a:r>
            <a:r>
              <a:rPr lang="ru-RU" sz="1000" dirty="0">
                <a:latin typeface="Arial" pitchFamily="34" charset="0"/>
                <a:cs typeface="Arial" pitchFamily="34" charset="0"/>
              </a:rPr>
              <a:t>кислота, которая содержится в коже </a:t>
            </a:r>
            <a:r>
              <a:rPr lang="ru-RU" sz="1000" dirty="0" smtClean="0">
                <a:latin typeface="Arial" pitchFamily="34" charset="0"/>
                <a:cs typeface="Arial" pitchFamily="34" charset="0"/>
              </a:rPr>
              <a:t>человека. Каждая ее молекула притягивает и удерживает воду, доводя ее до гелеобразной </a:t>
            </a:r>
            <a:br>
              <a:rPr lang="ru-RU" sz="1000" dirty="0" smtClean="0">
                <a:latin typeface="Arial" pitchFamily="34" charset="0"/>
                <a:cs typeface="Arial" pitchFamily="34" charset="0"/>
              </a:rPr>
            </a:br>
            <a:r>
              <a:rPr lang="ru-RU" sz="1000" dirty="0" smtClean="0">
                <a:latin typeface="Arial" pitchFamily="34" charset="0"/>
                <a:cs typeface="Arial" pitchFamily="34" charset="0"/>
              </a:rPr>
              <a:t>консистенции, после чего распространяет ее в межклеточном пространстве – является своеобразной увлажнённой, смягчающей матрицей </a:t>
            </a:r>
            <a:br>
              <a:rPr lang="ru-RU" sz="1000" dirty="0" smtClean="0">
                <a:latin typeface="Arial" pitchFamily="34" charset="0"/>
                <a:cs typeface="Arial" pitchFamily="34" charset="0"/>
              </a:rPr>
            </a:br>
            <a:r>
              <a:rPr lang="ru-RU" sz="1000" dirty="0" smtClean="0">
                <a:latin typeface="Arial" pitchFamily="34" charset="0"/>
                <a:cs typeface="Arial" pitchFamily="34" charset="0"/>
              </a:rPr>
              <a:t>для </a:t>
            </a:r>
            <a:r>
              <a:rPr lang="ru-RU" sz="1000" dirty="0">
                <a:latin typeface="Arial" pitchFamily="34" charset="0"/>
                <a:cs typeface="Arial" pitchFamily="34" charset="0"/>
              </a:rPr>
              <a:t>клеток </a:t>
            </a:r>
            <a:r>
              <a:rPr lang="ru-RU" sz="1000" dirty="0" smtClean="0">
                <a:latin typeface="Arial" pitchFamily="34" charset="0"/>
                <a:cs typeface="Arial" pitchFamily="34" charset="0"/>
              </a:rPr>
              <a:t>кожи всех млекопитающих.</a:t>
            </a:r>
          </a:p>
          <a:p>
            <a:pPr marL="171450" indent="-171450" algn="just">
              <a:buFont typeface="Arial" pitchFamily="34" charset="0"/>
              <a:buChar char="•"/>
            </a:pPr>
            <a:r>
              <a:rPr lang="ru-RU" altLang="ko-KR" sz="1000" dirty="0" smtClean="0">
                <a:latin typeface="Arial" pitchFamily="34" charset="0"/>
                <a:cs typeface="Arial" pitchFamily="34" charset="0"/>
              </a:rPr>
              <a:t>Самый эффективный увлажнитель кожи - </a:t>
            </a:r>
            <a:r>
              <a:rPr lang="ru-RU" sz="1000" dirty="0" smtClean="0">
                <a:latin typeface="Arial" pitchFamily="34" charset="0"/>
                <a:cs typeface="Arial" pitchFamily="34" charset="0"/>
              </a:rPr>
              <a:t>ее молекулы притягивают </a:t>
            </a:r>
            <a:r>
              <a:rPr lang="ru-RU" sz="1000" dirty="0">
                <a:latin typeface="Arial" pitchFamily="34" charset="0"/>
                <a:cs typeface="Arial" pitchFamily="34" charset="0"/>
              </a:rPr>
              <a:t>к себе </a:t>
            </a:r>
            <a:r>
              <a:rPr lang="ru-RU" sz="1000" dirty="0" smtClean="0">
                <a:latin typeface="Arial" pitchFamily="34" charset="0"/>
                <a:cs typeface="Arial" pitchFamily="34" charset="0"/>
              </a:rPr>
              <a:t>воду </a:t>
            </a:r>
            <a:r>
              <a:rPr lang="ru-RU" sz="1000" dirty="0">
                <a:latin typeface="Arial" pitchFamily="34" charset="0"/>
                <a:cs typeface="Arial" pitchFamily="34" charset="0"/>
              </a:rPr>
              <a:t>подобно </a:t>
            </a:r>
            <a:r>
              <a:rPr lang="ru-RU" sz="1000" dirty="0" smtClean="0">
                <a:latin typeface="Arial" pitchFamily="34" charset="0"/>
                <a:cs typeface="Arial" pitchFamily="34" charset="0"/>
              </a:rPr>
              <a:t>магниту.</a:t>
            </a:r>
          </a:p>
          <a:p>
            <a:pPr marL="171450" indent="-171450" algn="just">
              <a:buFont typeface="Arial" pitchFamily="34" charset="0"/>
              <a:buChar char="•"/>
            </a:pPr>
            <a:endParaRPr lang="ru-RU" altLang="ko-KR" sz="1000" dirty="0">
              <a:latin typeface="Arial" pitchFamily="34" charset="0"/>
              <a:cs typeface="Arial" pitchFamily="34" charset="0"/>
            </a:endParaRPr>
          </a:p>
          <a:p>
            <a:pPr marL="171450" indent="-171450" algn="just">
              <a:buFont typeface="Arial" pitchFamily="34" charset="0"/>
              <a:buChar char="•"/>
            </a:pPr>
            <a:endParaRPr lang="en-US" altLang="ko-KR" sz="1000" dirty="0" smtClean="0">
              <a:latin typeface="Arial" pitchFamily="34" charset="0"/>
              <a:cs typeface="Arial" pitchFamily="34" charset="0"/>
            </a:endParaRPr>
          </a:p>
        </p:txBody>
      </p:sp>
      <p:sp>
        <p:nvSpPr>
          <p:cNvPr id="7" name="직사각형 6"/>
          <p:cNvSpPr/>
          <p:nvPr/>
        </p:nvSpPr>
        <p:spPr>
          <a:xfrm>
            <a:off x="251520" y="5807005"/>
            <a:ext cx="8745481" cy="646331"/>
          </a:xfrm>
          <a:prstGeom prst="rect">
            <a:avLst/>
          </a:prstGeom>
        </p:spPr>
        <p:txBody>
          <a:bodyPr wrap="square">
            <a:spAutoFit/>
          </a:bodyPr>
          <a:lstStyle/>
          <a:p>
            <a:pPr marL="171450" lvl="0" indent="-171450" algn="just">
              <a:lnSpc>
                <a:spcPct val="120000"/>
              </a:lnSpc>
              <a:buFont typeface="Arial" pitchFamily="34" charset="0"/>
              <a:buChar char="•"/>
            </a:pPr>
            <a:r>
              <a:rPr lang="ru-RU" altLang="ko-KR" sz="1000" dirty="0" smtClean="0">
                <a:solidFill>
                  <a:prstClr val="black"/>
                </a:solidFill>
                <a:latin typeface="Arial" pitchFamily="34" charset="0"/>
                <a:cs typeface="Arial" pitchFamily="34" charset="0"/>
              </a:rPr>
              <a:t>Каждая молекула способна удержать объем воды, превышающий ее собственный вес в 80 раз.</a:t>
            </a:r>
            <a:r>
              <a:rPr lang="en-US" altLang="ko-KR" sz="1000" dirty="0" smtClean="0">
                <a:solidFill>
                  <a:prstClr val="black"/>
                </a:solidFill>
                <a:latin typeface="Arial" pitchFamily="34" charset="0"/>
                <a:cs typeface="Arial" pitchFamily="34" charset="0"/>
              </a:rPr>
              <a:t>  </a:t>
            </a:r>
            <a:endParaRPr lang="en-US" altLang="ko-KR" sz="1000" dirty="0">
              <a:solidFill>
                <a:prstClr val="black"/>
              </a:solidFill>
              <a:latin typeface="Arial" pitchFamily="34" charset="0"/>
              <a:cs typeface="Arial" pitchFamily="34" charset="0"/>
            </a:endParaRPr>
          </a:p>
          <a:p>
            <a:pPr marL="171450" lvl="0" indent="-171450">
              <a:lnSpc>
                <a:spcPct val="120000"/>
              </a:lnSpc>
              <a:buFont typeface="Arial" pitchFamily="34" charset="0"/>
              <a:buChar char="•"/>
            </a:pPr>
            <a:r>
              <a:rPr lang="ru-RU" altLang="ko-KR" sz="1000" dirty="0" smtClean="0">
                <a:solidFill>
                  <a:prstClr val="black"/>
                </a:solidFill>
                <a:latin typeface="Arial" pitchFamily="34" charset="0"/>
                <a:cs typeface="Arial" pitchFamily="34" charset="0"/>
              </a:rPr>
              <a:t>В среднем тело человека содержит 15  грамм </a:t>
            </a:r>
            <a:r>
              <a:rPr lang="ru-RU" altLang="ko-KR" sz="1000" dirty="0" err="1" smtClean="0">
                <a:solidFill>
                  <a:prstClr val="black"/>
                </a:solidFill>
                <a:latin typeface="Arial" pitchFamily="34" charset="0"/>
                <a:cs typeface="Arial" pitchFamily="34" charset="0"/>
              </a:rPr>
              <a:t>гиалуруновой</a:t>
            </a:r>
            <a:r>
              <a:rPr lang="ru-RU" altLang="ko-KR" sz="1000" dirty="0" smtClean="0">
                <a:solidFill>
                  <a:prstClr val="black"/>
                </a:solidFill>
                <a:latin typeface="Arial" pitchFamily="34" charset="0"/>
                <a:cs typeface="Arial" pitchFamily="34" charset="0"/>
              </a:rPr>
              <a:t> кислоты, с возрастом ее количество уменьшается и после 45 лет составляет лишь половину от нормы.</a:t>
            </a:r>
            <a:endParaRPr lang="ko-KR" altLang="en-US" sz="1000" dirty="0">
              <a:solidFill>
                <a:prstClr val="black"/>
              </a:solidFill>
              <a:latin typeface="Arial" pitchFamily="34" charset="0"/>
              <a:cs typeface="Arial" pitchFamily="34" charset="0"/>
            </a:endParaRPr>
          </a:p>
        </p:txBody>
      </p:sp>
      <p:sp>
        <p:nvSpPr>
          <p:cNvPr id="9" name="TextBox 8"/>
          <p:cNvSpPr txBox="1"/>
          <p:nvPr/>
        </p:nvSpPr>
        <p:spPr>
          <a:xfrm>
            <a:off x="4834265" y="3808054"/>
            <a:ext cx="4130223" cy="1064907"/>
          </a:xfrm>
          <a:prstGeom prst="rect">
            <a:avLst/>
          </a:prstGeom>
          <a:solidFill>
            <a:schemeClr val="bg1">
              <a:lumMod val="95000"/>
            </a:schemeClr>
          </a:solidFill>
        </p:spPr>
        <p:txBody>
          <a:bodyPr wrap="square" rtlCol="0">
            <a:spAutoFit/>
          </a:bodyPr>
          <a:lstStyle/>
          <a:p>
            <a:pPr>
              <a:lnSpc>
                <a:spcPct val="120000"/>
              </a:lnSpc>
            </a:pPr>
            <a:r>
              <a:rPr lang="ru-RU" altLang="ko-KR" sz="1100" b="1" u="sng" dirty="0" smtClean="0">
                <a:solidFill>
                  <a:schemeClr val="accent6">
                    <a:lumMod val="75000"/>
                  </a:schemeClr>
                </a:solidFill>
                <a:effectLst>
                  <a:glow rad="101600">
                    <a:schemeClr val="accent6">
                      <a:lumMod val="20000"/>
                      <a:lumOff val="80000"/>
                      <a:alpha val="60000"/>
                    </a:schemeClr>
                  </a:glow>
                </a:effectLst>
                <a:latin typeface="Arial" pitchFamily="34" charset="0"/>
                <a:cs typeface="Arial" pitchFamily="34" charset="0"/>
              </a:rPr>
              <a:t>Об эластине</a:t>
            </a:r>
            <a:endParaRPr lang="en-US" altLang="ko-KR" sz="1100" b="1" u="sng" dirty="0">
              <a:solidFill>
                <a:schemeClr val="accent6">
                  <a:lumMod val="75000"/>
                </a:schemeClr>
              </a:solidFill>
              <a:effectLst>
                <a:glow rad="101600">
                  <a:schemeClr val="accent6">
                    <a:lumMod val="20000"/>
                    <a:lumOff val="80000"/>
                    <a:alpha val="60000"/>
                  </a:schemeClr>
                </a:glow>
              </a:effectLst>
              <a:latin typeface="Arial" pitchFamily="34" charset="0"/>
              <a:cs typeface="Arial" pitchFamily="34" charset="0"/>
            </a:endParaRPr>
          </a:p>
          <a:p>
            <a:r>
              <a:rPr lang="ru-RU" sz="1000" dirty="0" smtClean="0">
                <a:latin typeface="Arial" pitchFamily="34" charset="0"/>
                <a:cs typeface="Arial" pitchFamily="34" charset="0"/>
              </a:rPr>
              <a:t>Белок, придающий коже эластичность</a:t>
            </a:r>
            <a:r>
              <a:rPr lang="ru-RU" sz="1000" dirty="0">
                <a:latin typeface="Arial" pitchFamily="34" charset="0"/>
                <a:cs typeface="Arial" pitchFamily="34" charset="0"/>
              </a:rPr>
              <a:t>, то есть способность </a:t>
            </a:r>
            <a:r>
              <a:rPr lang="ru-RU" sz="1000" dirty="0" smtClean="0">
                <a:latin typeface="Arial" pitchFamily="34" charset="0"/>
                <a:cs typeface="Arial" pitchFamily="34" charset="0"/>
              </a:rPr>
              <a:t>легко </a:t>
            </a:r>
            <a:r>
              <a:rPr lang="ru-RU" sz="1000" dirty="0">
                <a:latin typeface="Arial" pitchFamily="34" charset="0"/>
                <a:cs typeface="Arial" pitchFamily="34" charset="0"/>
              </a:rPr>
              <a:t>и быстро возвращаться к прежней форме</a:t>
            </a:r>
            <a:endParaRPr lang="en-US" altLang="ko-KR" sz="1000" dirty="0" smtClean="0">
              <a:latin typeface="Arial" pitchFamily="34" charset="0"/>
              <a:cs typeface="Arial" pitchFamily="34" charset="0"/>
            </a:endParaRPr>
          </a:p>
          <a:p>
            <a:pPr marL="171450" indent="-171450">
              <a:buFont typeface="Arial" pitchFamily="34" charset="0"/>
              <a:buChar char="•"/>
            </a:pPr>
            <a:r>
              <a:rPr lang="ru-RU" altLang="ko-KR" sz="1000" dirty="0" smtClean="0">
                <a:latin typeface="Arial" pitchFamily="34" charset="0"/>
                <a:cs typeface="Arial" pitchFamily="34" charset="0"/>
              </a:rPr>
              <a:t>Обычно </a:t>
            </a:r>
            <a:r>
              <a:rPr lang="ru-RU" sz="1000" dirty="0" smtClean="0">
                <a:latin typeface="Arial" pitchFamily="34" charset="0"/>
                <a:cs typeface="Arial" pitchFamily="34" charset="0"/>
              </a:rPr>
              <a:t>максимальный </a:t>
            </a:r>
            <a:r>
              <a:rPr lang="ru-RU" sz="1000" dirty="0">
                <a:latin typeface="Arial" pitchFamily="34" charset="0"/>
                <a:cs typeface="Arial" pitchFamily="34" charset="0"/>
              </a:rPr>
              <a:t>уровень протеина наблюдается у </a:t>
            </a:r>
            <a:r>
              <a:rPr lang="ru-RU" sz="1000" dirty="0" smtClean="0">
                <a:latin typeface="Arial" pitchFamily="34" charset="0"/>
                <a:cs typeface="Arial" pitchFamily="34" charset="0"/>
              </a:rPr>
              <a:t/>
            </a:r>
            <a:br>
              <a:rPr lang="ru-RU" sz="1000" dirty="0" smtClean="0">
                <a:latin typeface="Arial" pitchFamily="34" charset="0"/>
                <a:cs typeface="Arial" pitchFamily="34" charset="0"/>
              </a:rPr>
            </a:br>
            <a:r>
              <a:rPr lang="ru-RU" sz="1000" dirty="0" smtClean="0">
                <a:latin typeface="Arial" pitchFamily="34" charset="0"/>
                <a:cs typeface="Arial" pitchFamily="34" charset="0"/>
              </a:rPr>
              <a:t>подростков до половой зрелости, после чего его выработка </a:t>
            </a:r>
            <a:br>
              <a:rPr lang="ru-RU" sz="1000" dirty="0" smtClean="0">
                <a:latin typeface="Arial" pitchFamily="34" charset="0"/>
                <a:cs typeface="Arial" pitchFamily="34" charset="0"/>
              </a:rPr>
            </a:br>
            <a:r>
              <a:rPr lang="ru-RU" sz="1000" dirty="0" smtClean="0">
                <a:latin typeface="Arial" pitchFamily="34" charset="0"/>
                <a:cs typeface="Arial" pitchFamily="34" charset="0"/>
              </a:rPr>
              <a:t>прекращается и начинается старение кожи.</a:t>
            </a:r>
            <a:endParaRPr lang="ko-KR" altLang="en-US" sz="1000" dirty="0" smtClean="0">
              <a:latin typeface="Arial" pitchFamily="34" charset="0"/>
              <a:cs typeface="Arial" pitchFamily="34" charset="0"/>
            </a:endParaRPr>
          </a:p>
        </p:txBody>
      </p:sp>
    </p:spTree>
    <p:extLst>
      <p:ext uri="{BB962C8B-B14F-4D97-AF65-F5344CB8AC3E}">
        <p14:creationId xmlns:p14="http://schemas.microsoft.com/office/powerpoint/2010/main" xmlns="" val="369393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92" y="116632"/>
            <a:ext cx="8739296" cy="391628"/>
          </a:xfrm>
          <a:prstGeom prst="rect">
            <a:avLst/>
          </a:prstGeom>
          <a:noFill/>
          <a:ln w="19050">
            <a:solidFill>
              <a:srgbClr val="C00000"/>
            </a:solidFill>
          </a:ln>
        </p:spPr>
        <p:txBody>
          <a:bodyPr wrap="square" tIns="72000" bIns="72000" rtlCol="0">
            <a:spAutoFit/>
          </a:bodyPr>
          <a:lstStyle/>
          <a:p>
            <a:pPr algn="ctr"/>
            <a:r>
              <a:rPr lang="ru-RU" altLang="ko-KR" sz="1600" b="1" dirty="0" smtClean="0">
                <a:solidFill>
                  <a:srgbClr val="C00000"/>
                </a:solidFill>
                <a:latin typeface="Arial" pitchFamily="34" charset="0"/>
                <a:cs typeface="Arial" pitchFamily="34" charset="0"/>
              </a:rPr>
              <a:t>Болезненное </a:t>
            </a:r>
            <a:r>
              <a:rPr lang="ru-RU" altLang="ko-KR" sz="1600" b="1" dirty="0" err="1" smtClean="0">
                <a:solidFill>
                  <a:srgbClr val="C00000"/>
                </a:solidFill>
                <a:latin typeface="Arial" pitchFamily="34" charset="0"/>
                <a:cs typeface="Arial" pitchFamily="34" charset="0"/>
              </a:rPr>
              <a:t>акне</a:t>
            </a:r>
            <a:r>
              <a:rPr lang="ru-RU" altLang="ko-KR" sz="1600" b="1" dirty="0" smtClean="0">
                <a:solidFill>
                  <a:srgbClr val="C00000"/>
                </a:solidFill>
                <a:latin typeface="Arial" pitchFamily="34" charset="0"/>
                <a:cs typeface="Arial" pitchFamily="34" charset="0"/>
              </a:rPr>
              <a:t> – причины появления</a:t>
            </a:r>
            <a:endParaRPr lang="en-US" altLang="ko-KR" sz="1600" b="1" dirty="0">
              <a:solidFill>
                <a:srgbClr val="C00000"/>
              </a:solidFill>
              <a:latin typeface="Arial" pitchFamily="34" charset="0"/>
              <a:cs typeface="Arial" pitchFamily="34" charset="0"/>
            </a:endParaRPr>
          </a:p>
        </p:txBody>
      </p:sp>
      <p:pic>
        <p:nvPicPr>
          <p:cNvPr id="4" name="Picture 5" descr="http://www.about-skin-disorders.com/articles/images/img-acne-causes-blocked-fo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10432"/>
            <a:ext cx="4095328" cy="6247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p:nvSpPr>
        <p:spPr bwMode="auto">
          <a:xfrm>
            <a:off x="4202832" y="625673"/>
            <a:ext cx="4779244"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ru-RU" altLang="ko-KR" sz="1400" u="sng" dirty="0" smtClean="0">
                <a:latin typeface="Arial" pitchFamily="34" charset="0"/>
                <a:cs typeface="Arial" pitchFamily="34" charset="0"/>
              </a:rPr>
              <a:t>Шаг 1:</a:t>
            </a:r>
            <a:r>
              <a:rPr lang="ru-RU" altLang="ko-KR" sz="1400" dirty="0" smtClean="0">
                <a:latin typeface="Arial" pitchFamily="34" charset="0"/>
                <a:cs typeface="Arial" pitchFamily="34" charset="0"/>
              </a:rPr>
              <a:t> Наиболее активные сальные железы выделяют повышенное количество секрета – кожного сала.</a:t>
            </a:r>
          </a:p>
          <a:p>
            <a:pPr eaLnBrk="1" hangingPunct="1"/>
            <a:endParaRPr lang="en-US" altLang="ko-KR" sz="1400" dirty="0">
              <a:latin typeface="Arial" pitchFamily="34" charset="0"/>
              <a:cs typeface="Arial" pitchFamily="34" charset="0"/>
            </a:endParaRPr>
          </a:p>
          <a:p>
            <a:pPr eaLnBrk="1" hangingPunct="1"/>
            <a:r>
              <a:rPr lang="ru-RU" altLang="ko-KR" sz="1400" u="sng" dirty="0" smtClean="0">
                <a:latin typeface="Arial" pitchFamily="34" charset="0"/>
                <a:cs typeface="Arial" pitchFamily="34" charset="0"/>
              </a:rPr>
              <a:t>Шаг 2:</a:t>
            </a:r>
            <a:r>
              <a:rPr lang="ru-RU" altLang="ko-KR" sz="1400" dirty="0" smtClean="0">
                <a:latin typeface="Arial" pitchFamily="34" charset="0"/>
                <a:cs typeface="Arial" pitchFamily="34" charset="0"/>
              </a:rPr>
              <a:t> Ороговевшие клетки кожи закупоривают пору.</a:t>
            </a:r>
          </a:p>
          <a:p>
            <a:pPr eaLnBrk="1" hangingPunct="1"/>
            <a:endParaRPr lang="en-US" altLang="ko-KR" sz="1400" dirty="0">
              <a:latin typeface="Arial" pitchFamily="34" charset="0"/>
              <a:cs typeface="Arial" pitchFamily="34" charset="0"/>
            </a:endParaRPr>
          </a:p>
          <a:p>
            <a:pPr eaLnBrk="1" hangingPunct="1"/>
            <a:r>
              <a:rPr lang="ru-RU" altLang="ko-KR" sz="1400" u="sng" dirty="0" smtClean="0">
                <a:latin typeface="Arial" pitchFamily="34" charset="0"/>
                <a:cs typeface="Arial" pitchFamily="34" charset="0"/>
              </a:rPr>
              <a:t>Шаг 3:</a:t>
            </a:r>
            <a:r>
              <a:rPr lang="ru-RU" altLang="ko-KR" sz="1400" dirty="0" smtClean="0">
                <a:latin typeface="Arial" pitchFamily="34" charset="0"/>
                <a:cs typeface="Arial" pitchFamily="34" charset="0"/>
              </a:rPr>
              <a:t> Кожное сало и омертвевшие клетки смешиваются, образуя вязкую смесь - источник пищи для бактерий.</a:t>
            </a:r>
          </a:p>
          <a:p>
            <a:pPr eaLnBrk="1" hangingPunct="1"/>
            <a:endParaRPr lang="en-US" altLang="ko-KR" sz="1400" dirty="0" smtClean="0">
              <a:latin typeface="Arial" pitchFamily="34" charset="0"/>
              <a:cs typeface="Arial" pitchFamily="34" charset="0"/>
            </a:endParaRPr>
          </a:p>
          <a:p>
            <a:pPr eaLnBrk="1" hangingPunct="1"/>
            <a:r>
              <a:rPr lang="ru-RU" altLang="ko-KR" sz="1400" u="sng" dirty="0" smtClean="0">
                <a:latin typeface="Arial" pitchFamily="34" charset="0"/>
                <a:cs typeface="Arial" pitchFamily="34" charset="0"/>
              </a:rPr>
              <a:t>Шаг 4:</a:t>
            </a:r>
            <a:r>
              <a:rPr lang="ru-RU" altLang="ko-KR" sz="1400" dirty="0" smtClean="0">
                <a:latin typeface="Arial" pitchFamily="34" charset="0"/>
                <a:cs typeface="Arial" pitchFamily="34" charset="0"/>
              </a:rPr>
              <a:t> Происходит заражение, количество бактерий стремительно увеличивается.</a:t>
            </a:r>
          </a:p>
          <a:p>
            <a:pPr eaLnBrk="1" hangingPunct="1"/>
            <a:endParaRPr lang="en-US" altLang="ko-KR" sz="1400" dirty="0">
              <a:latin typeface="Arial" pitchFamily="34" charset="0"/>
              <a:cs typeface="Arial" pitchFamily="34" charset="0"/>
            </a:endParaRPr>
          </a:p>
          <a:p>
            <a:pPr eaLnBrk="1" hangingPunct="1"/>
            <a:r>
              <a:rPr lang="ru-RU" altLang="ko-KR" sz="1400" u="sng" dirty="0" smtClean="0">
                <a:latin typeface="Arial" pitchFamily="34" charset="0"/>
                <a:cs typeface="Arial" pitchFamily="34" charset="0"/>
              </a:rPr>
              <a:t>Шаг 5:</a:t>
            </a:r>
            <a:r>
              <a:rPr lang="ru-RU" altLang="ko-KR" sz="1400" dirty="0" smtClean="0">
                <a:latin typeface="Arial" pitchFamily="34" charset="0"/>
                <a:cs typeface="Arial" pitchFamily="34" charset="0"/>
              </a:rPr>
              <a:t>  Их продукты жизнедеятельности провоцируют возникновение воспаления сальных желез.</a:t>
            </a:r>
          </a:p>
          <a:p>
            <a:pPr eaLnBrk="1" hangingPunct="1"/>
            <a:endParaRPr lang="en-US" altLang="ko-KR" sz="1400" dirty="0" smtClean="0">
              <a:latin typeface="Arial" pitchFamily="34" charset="0"/>
              <a:cs typeface="Arial" pitchFamily="34" charset="0"/>
            </a:endParaRPr>
          </a:p>
          <a:p>
            <a:pPr eaLnBrk="1" hangingPunct="1"/>
            <a:r>
              <a:rPr lang="ru-RU" altLang="ko-KR" sz="1400" u="sng" dirty="0" smtClean="0">
                <a:latin typeface="Arial" pitchFamily="34" charset="0"/>
                <a:cs typeface="Arial" pitchFamily="34" charset="0"/>
                <a:sym typeface="Wingdings" pitchFamily="2" charset="2"/>
              </a:rPr>
              <a:t>Шаг 6:</a:t>
            </a:r>
            <a:r>
              <a:rPr lang="ru-RU" altLang="ko-KR" sz="1400" dirty="0" smtClean="0">
                <a:latin typeface="Arial" pitchFamily="34" charset="0"/>
                <a:cs typeface="Arial" pitchFamily="34" charset="0"/>
                <a:sym typeface="Wingdings" pitchFamily="2" charset="2"/>
              </a:rPr>
              <a:t> В свою очередь воспаление усиливается, после чего вероятно образование значительных рубцов.</a:t>
            </a:r>
          </a:p>
        </p:txBody>
      </p:sp>
      <p:pic>
        <p:nvPicPr>
          <p:cNvPr id="7" name="그림 6" descr="화면 캡처"/>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5157192"/>
            <a:ext cx="3343818" cy="1577982"/>
          </a:xfrm>
          <a:prstGeom prst="rect">
            <a:avLst/>
          </a:prstGeom>
        </p:spPr>
      </p:pic>
      <p:sp>
        <p:nvSpPr>
          <p:cNvPr id="8" name="TextBox 7"/>
          <p:cNvSpPr txBox="1"/>
          <p:nvPr/>
        </p:nvSpPr>
        <p:spPr>
          <a:xfrm>
            <a:off x="251520" y="5229201"/>
            <a:ext cx="4248472" cy="1477328"/>
          </a:xfrm>
          <a:prstGeom prst="rect">
            <a:avLst/>
          </a:prstGeom>
          <a:solidFill>
            <a:schemeClr val="accent6">
              <a:lumMod val="20000"/>
              <a:lumOff val="80000"/>
            </a:schemeClr>
          </a:solidFill>
        </p:spPr>
        <p:txBody>
          <a:bodyPr wrap="square" rtlCol="0">
            <a:spAutoFit/>
          </a:bodyPr>
          <a:lstStyle/>
          <a:p>
            <a:pPr algn="just"/>
            <a:r>
              <a:rPr lang="ru-RU" altLang="ko-KR" sz="1000" dirty="0" smtClean="0">
                <a:latin typeface="Arial" pitchFamily="34" charset="0"/>
                <a:cs typeface="Arial" pitchFamily="34" charset="0"/>
                <a:sym typeface="Wingdings" pitchFamily="2" charset="2"/>
              </a:rPr>
              <a:t>Сальные железы выделяют кожное сало. В том случае, если ороговевшие клетки блокируют волосяные фолликулы, образовавшийся секрет накапливается в закупоренной поре, после чего сальная железа воспаляется. Такой участок кожи является благоприятной средой для появления и размножения бактерий. Пораженное место набухает, п</a:t>
            </a:r>
            <a:r>
              <a:rPr lang="ru-RU" sz="1000" dirty="0" smtClean="0">
                <a:latin typeface="Arial" panose="020B0604020202020204" pitchFamily="34" charset="0"/>
                <a:cs typeface="Arial" panose="020B0604020202020204" pitchFamily="34" charset="0"/>
              </a:rPr>
              <a:t>остоянно расширяющийся фолликул может разорваться. В таком случае смесь из бактерий, кожного </a:t>
            </a:r>
            <a:br>
              <a:rPr lang="ru-RU" sz="1000" dirty="0" smtClean="0">
                <a:latin typeface="Arial" panose="020B0604020202020204" pitchFamily="34" charset="0"/>
                <a:cs typeface="Arial" panose="020B0604020202020204" pitchFamily="34" charset="0"/>
              </a:rPr>
            </a:br>
            <a:r>
              <a:rPr lang="ru-RU" sz="1000" dirty="0" smtClean="0">
                <a:latin typeface="Arial" panose="020B0604020202020204" pitchFamily="34" charset="0"/>
                <a:cs typeface="Arial" panose="020B0604020202020204" pitchFamily="34" charset="0"/>
              </a:rPr>
              <a:t>сала и мертвых клеток распространяется и заражает соседние </a:t>
            </a:r>
            <a:br>
              <a:rPr lang="ru-RU" sz="1000" dirty="0" smtClean="0">
                <a:latin typeface="Arial" panose="020B0604020202020204" pitchFamily="34" charset="0"/>
                <a:cs typeface="Arial" panose="020B0604020202020204" pitchFamily="34" charset="0"/>
              </a:rPr>
            </a:br>
            <a:r>
              <a:rPr lang="ru-RU" sz="1000" dirty="0" smtClean="0">
                <a:latin typeface="Arial" panose="020B0604020202020204" pitchFamily="34" charset="0"/>
                <a:cs typeface="Arial" panose="020B0604020202020204" pitchFamily="34" charset="0"/>
              </a:rPr>
              <a:t>участки ткани, вызывая появление </a:t>
            </a:r>
            <a:r>
              <a:rPr lang="ru-RU" sz="1000" dirty="0" err="1" smtClean="0">
                <a:latin typeface="Arial" panose="020B0604020202020204" pitchFamily="34" charset="0"/>
                <a:cs typeface="Arial" panose="020B0604020202020204" pitchFamily="34" charset="0"/>
              </a:rPr>
              <a:t>акне</a:t>
            </a:r>
            <a:r>
              <a:rPr lang="ru-RU" sz="1000" dirty="0" smtClean="0">
                <a:latin typeface="Arial" panose="020B0604020202020204" pitchFamily="34" charset="0"/>
                <a:cs typeface="Arial" panose="020B0604020202020204" pitchFamily="34" charset="0"/>
              </a:rPr>
              <a:t>.</a:t>
            </a:r>
            <a:endParaRPr lang="ru-RU" sz="1200" dirty="0">
              <a:latin typeface="Arial" pitchFamily="34" charset="0"/>
              <a:cs typeface="Arial" pitchFamily="34" charset="0"/>
            </a:endParaRPr>
          </a:p>
        </p:txBody>
      </p:sp>
    </p:spTree>
    <p:extLst>
      <p:ext uri="{BB962C8B-B14F-4D97-AF65-F5344CB8AC3E}">
        <p14:creationId xmlns:p14="http://schemas.microsoft.com/office/powerpoint/2010/main" xmlns="" val="268248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화면 캡처"/>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527043" y="53295"/>
            <a:ext cx="4616957" cy="4887873"/>
          </a:xfrm>
          <a:prstGeom prst="rect">
            <a:avLst/>
          </a:prstGeom>
        </p:spPr>
      </p:pic>
      <p:sp>
        <p:nvSpPr>
          <p:cNvPr id="3" name="TextBox 2"/>
          <p:cNvSpPr txBox="1"/>
          <p:nvPr/>
        </p:nvSpPr>
        <p:spPr>
          <a:xfrm>
            <a:off x="127212" y="188640"/>
            <a:ext cx="4372780" cy="4847481"/>
          </a:xfrm>
          <a:prstGeom prst="rect">
            <a:avLst/>
          </a:prstGeom>
          <a:noFill/>
        </p:spPr>
        <p:txBody>
          <a:bodyPr wrap="square" rtlCol="0">
            <a:spAutoFit/>
          </a:bodyPr>
          <a:lstStyle/>
          <a:p>
            <a:pPr>
              <a:lnSpc>
                <a:spcPct val="150000"/>
              </a:lnSpc>
            </a:pPr>
            <a:r>
              <a:rPr lang="en-US" altLang="ko-KR" sz="1400" b="1" dirty="0" smtClean="0">
                <a:solidFill>
                  <a:srgbClr val="00B0F0"/>
                </a:solidFill>
                <a:latin typeface="바탕"/>
                <a:ea typeface="바탕"/>
                <a:cs typeface="Arial" pitchFamily="34" charset="0"/>
              </a:rPr>
              <a:t>▶ </a:t>
            </a:r>
            <a:r>
              <a:rPr lang="ru-RU" altLang="ko-KR" sz="1400" b="1" dirty="0" smtClean="0">
                <a:solidFill>
                  <a:srgbClr val="00B0F0"/>
                </a:solidFill>
                <a:latin typeface="Arial" pitchFamily="34" charset="0"/>
                <a:cs typeface="Arial" pitchFamily="34" charset="0"/>
              </a:rPr>
              <a:t>Профилактика возникновения </a:t>
            </a:r>
            <a:r>
              <a:rPr lang="ru-RU" altLang="ko-KR" sz="1400" b="1" dirty="0" err="1" smtClean="0">
                <a:solidFill>
                  <a:srgbClr val="00B0F0"/>
                </a:solidFill>
                <a:latin typeface="Arial" pitchFamily="34" charset="0"/>
                <a:cs typeface="Arial" pitchFamily="34" charset="0"/>
              </a:rPr>
              <a:t>акне</a:t>
            </a:r>
            <a:endParaRPr lang="en-US" altLang="ko-KR" sz="1400" b="1" dirty="0" smtClean="0">
              <a:solidFill>
                <a:srgbClr val="00B0F0"/>
              </a:solidFill>
              <a:latin typeface="Arial" pitchFamily="34" charset="0"/>
              <a:cs typeface="Arial" pitchFamily="34" charset="0"/>
            </a:endParaRPr>
          </a:p>
          <a:p>
            <a:pPr marL="228600" indent="-228600">
              <a:buFont typeface="+mj-ea"/>
              <a:buAutoNum type="circleNumDbPlain"/>
            </a:pPr>
            <a:r>
              <a:rPr lang="ru-RU" sz="1200" dirty="0" smtClean="0">
                <a:latin typeface="Arial" pitchFamily="34" charset="0"/>
                <a:cs typeface="Arial" pitchFamily="34" charset="0"/>
              </a:rPr>
              <a:t>Для </a:t>
            </a:r>
            <a:r>
              <a:rPr lang="ru-RU" sz="1200" dirty="0">
                <a:latin typeface="Arial" pitchFamily="34" charset="0"/>
                <a:cs typeface="Arial" pitchFamily="34" charset="0"/>
              </a:rPr>
              <a:t>умывания нужно использовать </a:t>
            </a:r>
            <a:r>
              <a:rPr lang="ru-RU" sz="1200" dirty="0" smtClean="0">
                <a:latin typeface="Arial" pitchFamily="34" charset="0"/>
                <a:cs typeface="Arial" pitchFamily="34" charset="0"/>
              </a:rPr>
              <a:t>мягкое очищающее средство для проблемной кожи. Использование мыла </a:t>
            </a:r>
            <a:br>
              <a:rPr lang="ru-RU" sz="1200" dirty="0" smtClean="0">
                <a:latin typeface="Arial" pitchFamily="34" charset="0"/>
                <a:cs typeface="Arial" pitchFamily="34" charset="0"/>
              </a:rPr>
            </a:br>
            <a:r>
              <a:rPr lang="ru-RU" sz="1200" dirty="0" smtClean="0">
                <a:latin typeface="Arial" pitchFamily="34" charset="0"/>
                <a:cs typeface="Arial" pitchFamily="34" charset="0"/>
              </a:rPr>
              <a:t>или </a:t>
            </a:r>
            <a:r>
              <a:rPr lang="ru-RU" sz="1200" dirty="0" err="1" smtClean="0">
                <a:latin typeface="Arial" pitchFamily="34" charset="0"/>
                <a:cs typeface="Arial" pitchFamily="34" charset="0"/>
              </a:rPr>
              <a:t>скраба</a:t>
            </a:r>
            <a:r>
              <a:rPr lang="ru-RU" sz="1200" dirty="0" smtClean="0">
                <a:latin typeface="Arial" pitchFamily="34" charset="0"/>
                <a:cs typeface="Arial" pitchFamily="34" charset="0"/>
              </a:rPr>
              <a:t> может ухудшить состояние кожи, очищать </a:t>
            </a:r>
            <a:br>
              <a:rPr lang="ru-RU" sz="1200" dirty="0" smtClean="0">
                <a:latin typeface="Arial" pitchFamily="34" charset="0"/>
                <a:cs typeface="Arial" pitchFamily="34" charset="0"/>
              </a:rPr>
            </a:br>
            <a:r>
              <a:rPr lang="ru-RU" sz="1200" dirty="0" smtClean="0">
                <a:latin typeface="Arial" pitchFamily="34" charset="0"/>
                <a:cs typeface="Arial" pitchFamily="34" charset="0"/>
              </a:rPr>
              <a:t>кожу необходимо плавными массирующими движениями.</a:t>
            </a:r>
            <a:r>
              <a:rPr lang="ru-RU" sz="1200" dirty="0">
                <a:latin typeface="Arial" pitchFamily="34" charset="0"/>
                <a:cs typeface="Arial" pitchFamily="34" charset="0"/>
              </a:rPr>
              <a:t> </a:t>
            </a:r>
            <a:endParaRPr lang="en-US" altLang="ko-KR" sz="1200" dirty="0" smtClean="0">
              <a:latin typeface="Arial" pitchFamily="34" charset="0"/>
              <a:cs typeface="Arial" pitchFamily="34" charset="0"/>
            </a:endParaRPr>
          </a:p>
          <a:p>
            <a:pPr marL="228600" indent="-228600">
              <a:buFont typeface="+mj-ea"/>
              <a:buAutoNum type="circleNumDbPlain"/>
            </a:pPr>
            <a:r>
              <a:rPr lang="ru-RU" altLang="ko-KR" sz="1200" dirty="0" smtClean="0">
                <a:latin typeface="Arial" pitchFamily="34" charset="0"/>
                <a:cs typeface="Arial" pitchFamily="34" charset="0"/>
              </a:rPr>
              <a:t>Во избежание закупорки пор ороговевшими клетками регулярно использовать </a:t>
            </a:r>
            <a:r>
              <a:rPr lang="ru-RU" altLang="ko-KR" sz="1200" dirty="0" err="1" smtClean="0">
                <a:latin typeface="Arial" pitchFamily="34" charset="0"/>
                <a:cs typeface="Arial" pitchFamily="34" charset="0"/>
              </a:rPr>
              <a:t>отшелушивающее</a:t>
            </a:r>
            <a:r>
              <a:rPr lang="ru-RU" altLang="ko-KR" sz="1200" dirty="0" smtClean="0">
                <a:latin typeface="Arial" pitchFamily="34" charset="0"/>
                <a:cs typeface="Arial" pitchFamily="34" charset="0"/>
              </a:rPr>
              <a:t> средство для лица. При этом </a:t>
            </a:r>
            <a:r>
              <a:rPr lang="ru-RU" altLang="ko-KR" sz="1200" dirty="0" err="1" smtClean="0">
                <a:latin typeface="Arial" pitchFamily="34" charset="0"/>
                <a:cs typeface="Arial" pitchFamily="34" charset="0"/>
              </a:rPr>
              <a:t>пилинг</a:t>
            </a:r>
            <a:r>
              <a:rPr lang="ru-RU" altLang="ko-KR" sz="1200" dirty="0" smtClean="0">
                <a:latin typeface="Arial" pitchFamily="34" charset="0"/>
                <a:cs typeface="Arial" pitchFamily="34" charset="0"/>
              </a:rPr>
              <a:t> должен быть мягким и щадящим, без </a:t>
            </a:r>
            <a:r>
              <a:rPr lang="ru-RU" sz="1200" dirty="0" smtClean="0">
                <a:latin typeface="Arial" pitchFamily="34" charset="0"/>
                <a:cs typeface="Arial" pitchFamily="34" charset="0"/>
              </a:rPr>
              <a:t>микрочастиц, </a:t>
            </a:r>
            <a:r>
              <a:rPr lang="ru-RU" sz="1200" dirty="0">
                <a:latin typeface="Arial" pitchFamily="34" charset="0"/>
                <a:cs typeface="Arial" pitchFamily="34" charset="0"/>
              </a:rPr>
              <a:t>которые действуют как </a:t>
            </a:r>
            <a:r>
              <a:rPr lang="ru-RU" sz="1200" dirty="0" smtClean="0">
                <a:latin typeface="Arial" pitchFamily="34" charset="0"/>
                <a:cs typeface="Arial" pitchFamily="34" charset="0"/>
              </a:rPr>
              <a:t/>
            </a:r>
            <a:br>
              <a:rPr lang="ru-RU" sz="1200" dirty="0" smtClean="0">
                <a:latin typeface="Arial" pitchFamily="34" charset="0"/>
                <a:cs typeface="Arial" pitchFamily="34" charset="0"/>
              </a:rPr>
            </a:br>
            <a:r>
              <a:rPr lang="ru-RU" sz="1200" dirty="0" smtClean="0">
                <a:latin typeface="Arial" pitchFamily="34" charset="0"/>
                <a:cs typeface="Arial" pitchFamily="34" charset="0"/>
              </a:rPr>
              <a:t>абразивы</a:t>
            </a:r>
            <a:r>
              <a:rPr lang="ru-RU" sz="1200" dirty="0">
                <a:latin typeface="Arial" pitchFamily="34" charset="0"/>
                <a:cs typeface="Arial" pitchFamily="34" charset="0"/>
              </a:rPr>
              <a:t>, </a:t>
            </a:r>
            <a:r>
              <a:rPr lang="ru-RU" sz="1200" dirty="0" err="1">
                <a:latin typeface="Arial" pitchFamily="34" charset="0"/>
                <a:cs typeface="Arial" pitchFamily="34" charset="0"/>
              </a:rPr>
              <a:t>отшелушивают</a:t>
            </a:r>
            <a:r>
              <a:rPr lang="ru-RU" sz="1200" dirty="0">
                <a:latin typeface="Arial" pitchFamily="34" charset="0"/>
                <a:cs typeface="Arial" pitchFamily="34" charset="0"/>
              </a:rPr>
              <a:t> поверхностный слой </a:t>
            </a:r>
            <a:r>
              <a:rPr lang="ru-RU" sz="1200" dirty="0" smtClean="0">
                <a:latin typeface="Arial" pitchFamily="34" charset="0"/>
                <a:cs typeface="Arial" pitchFamily="34" charset="0"/>
              </a:rPr>
              <a:t/>
            </a:r>
            <a:br>
              <a:rPr lang="ru-RU" sz="1200" dirty="0" smtClean="0">
                <a:latin typeface="Arial" pitchFamily="34" charset="0"/>
                <a:cs typeface="Arial" pitchFamily="34" charset="0"/>
              </a:rPr>
            </a:br>
            <a:r>
              <a:rPr lang="ru-RU" sz="1200" dirty="0" smtClean="0">
                <a:latin typeface="Arial" pitchFamily="34" charset="0"/>
                <a:cs typeface="Arial" pitchFamily="34" charset="0"/>
              </a:rPr>
              <a:t>эпидермиса</a:t>
            </a:r>
            <a:r>
              <a:rPr lang="ru-RU" sz="1200" dirty="0">
                <a:latin typeface="Arial" pitchFamily="34" charset="0"/>
                <a:cs typeface="Arial" pitchFamily="34" charset="0"/>
              </a:rPr>
              <a:t>.</a:t>
            </a:r>
            <a:r>
              <a:rPr lang="ru-RU" altLang="ko-KR" sz="1200" dirty="0" smtClean="0">
                <a:latin typeface="Arial" pitchFamily="34" charset="0"/>
                <a:cs typeface="Arial" pitchFamily="34" charset="0"/>
              </a:rPr>
              <a:t>  </a:t>
            </a:r>
            <a:r>
              <a:rPr lang="en-US" altLang="ko-KR" sz="1200" dirty="0" smtClean="0">
                <a:latin typeface="Arial" pitchFamily="34" charset="0"/>
                <a:cs typeface="Arial" pitchFamily="34" charset="0"/>
              </a:rPr>
              <a:t> </a:t>
            </a:r>
          </a:p>
          <a:p>
            <a:pPr marL="228600" indent="-228600">
              <a:buFont typeface="+mj-ea"/>
              <a:buAutoNum type="circleNumDbPlain"/>
            </a:pPr>
            <a:r>
              <a:rPr lang="ru-RU" altLang="ko-KR" sz="1200" dirty="0" smtClean="0">
                <a:latin typeface="Arial" pitchFamily="34" charset="0"/>
                <a:cs typeface="Arial" pitchFamily="34" charset="0"/>
              </a:rPr>
              <a:t>Н</a:t>
            </a:r>
            <a:r>
              <a:rPr lang="ru-RU" sz="1200" dirty="0" smtClean="0">
                <a:latin typeface="Arial" pitchFamily="34" charset="0"/>
                <a:cs typeface="Arial" pitchFamily="34" charset="0"/>
              </a:rPr>
              <a:t>и</a:t>
            </a:r>
            <a:r>
              <a:rPr lang="ru-RU" sz="1200" dirty="0">
                <a:latin typeface="Arial" pitchFamily="34" charset="0"/>
                <a:cs typeface="Arial" pitchFamily="34" charset="0"/>
              </a:rPr>
              <a:t> в коем случае не нужно </a:t>
            </a:r>
            <a:r>
              <a:rPr lang="ru-RU" sz="1200" dirty="0" smtClean="0">
                <a:latin typeface="Arial" pitchFamily="34" charset="0"/>
                <a:cs typeface="Arial" pitchFamily="34" charset="0"/>
              </a:rPr>
              <a:t>тереть лицо п</a:t>
            </a:r>
            <a:r>
              <a:rPr lang="ru-RU" altLang="ko-KR" sz="1200" dirty="0" smtClean="0">
                <a:latin typeface="Arial" pitchFamily="34" charset="0"/>
                <a:cs typeface="Arial" pitchFamily="34" charset="0"/>
              </a:rPr>
              <a:t>ри снятии макияжа. При этом предпочтительнее  использовать средства для </a:t>
            </a:r>
            <a:r>
              <a:rPr lang="ru-RU" altLang="ko-KR" sz="1200" dirty="0" err="1" smtClean="0">
                <a:latin typeface="Arial" pitchFamily="34" charset="0"/>
                <a:cs typeface="Arial" pitchFamily="34" charset="0"/>
              </a:rPr>
              <a:t>демакияжа</a:t>
            </a:r>
            <a:r>
              <a:rPr lang="ru-RU" altLang="ko-KR" sz="1200" dirty="0" smtClean="0">
                <a:latin typeface="Arial" pitchFamily="34" charset="0"/>
                <a:cs typeface="Arial" pitchFamily="34" charset="0"/>
              </a:rPr>
              <a:t>, смываемые водой.</a:t>
            </a:r>
            <a:endParaRPr lang="en-US" altLang="ko-KR" sz="1200" dirty="0" smtClean="0">
              <a:latin typeface="Arial" pitchFamily="34" charset="0"/>
              <a:cs typeface="Arial" pitchFamily="34" charset="0"/>
            </a:endParaRPr>
          </a:p>
          <a:p>
            <a:pPr marL="228600" indent="-228600">
              <a:buFont typeface="+mj-ea"/>
              <a:buAutoNum type="circleNumDbPlain"/>
            </a:pPr>
            <a:r>
              <a:rPr lang="ru-RU" altLang="ko-KR" sz="1200" dirty="0" smtClean="0">
                <a:latin typeface="Arial" pitchFamily="34" charset="0"/>
                <a:cs typeface="Arial" pitchFamily="34" charset="0"/>
              </a:rPr>
              <a:t>Не забывайте увлажнять кожу лица средствами на </a:t>
            </a:r>
            <a:r>
              <a:rPr lang="ru-RU" altLang="ko-KR" sz="1200" dirty="0" err="1" smtClean="0">
                <a:latin typeface="Arial" pitchFamily="34" charset="0"/>
                <a:cs typeface="Arial" pitchFamily="34" charset="0"/>
              </a:rPr>
              <a:t>безмасляной</a:t>
            </a:r>
            <a:r>
              <a:rPr lang="ru-RU" altLang="ko-KR" sz="1200" dirty="0" smtClean="0">
                <a:latin typeface="Arial" pitchFamily="34" charset="0"/>
                <a:cs typeface="Arial" pitchFamily="34" charset="0"/>
              </a:rPr>
              <a:t> основе. Помните: на неувлажненной коже после умывания образуется еще больше кожного сала.</a:t>
            </a:r>
            <a:endParaRPr lang="en-US" altLang="ko-KR" sz="1200" dirty="0" smtClean="0">
              <a:latin typeface="Arial" pitchFamily="34" charset="0"/>
              <a:cs typeface="Arial" pitchFamily="34" charset="0"/>
            </a:endParaRPr>
          </a:p>
          <a:p>
            <a:pPr marL="228600" indent="-228600">
              <a:buFont typeface="+mj-ea"/>
              <a:buAutoNum type="circleNumDbPlain"/>
            </a:pPr>
            <a:r>
              <a:rPr lang="ru-RU" altLang="ko-KR" sz="1200" dirty="0" smtClean="0">
                <a:latin typeface="Arial" pitchFamily="34" charset="0"/>
                <a:cs typeface="Arial" pitchFamily="34" charset="0"/>
              </a:rPr>
              <a:t>Используйте антибактериальные средства, предотвращающие возникновение воспалений.</a:t>
            </a:r>
            <a:r>
              <a:rPr lang="en-US" altLang="ko-KR" sz="1200" dirty="0" smtClean="0">
                <a:latin typeface="Arial" pitchFamily="34" charset="0"/>
                <a:cs typeface="Arial" pitchFamily="34" charset="0"/>
              </a:rPr>
              <a:t> </a:t>
            </a:r>
            <a:endParaRPr lang="en-US" altLang="ko-KR" sz="1200" dirty="0">
              <a:latin typeface="Arial" pitchFamily="34" charset="0"/>
              <a:cs typeface="Arial" pitchFamily="34" charset="0"/>
            </a:endParaRPr>
          </a:p>
          <a:p>
            <a:pPr marL="228600" indent="-228600">
              <a:buFont typeface="+mj-ea"/>
              <a:buAutoNum type="circleNumDbPlain"/>
            </a:pPr>
            <a:r>
              <a:rPr lang="ru-RU" altLang="ko-KR" sz="1200" dirty="0" smtClean="0">
                <a:latin typeface="Arial" pitchFamily="34" charset="0"/>
                <a:cs typeface="Arial" pitchFamily="34" charset="0"/>
              </a:rPr>
              <a:t>При борьбе с </a:t>
            </a:r>
            <a:r>
              <a:rPr lang="ru-RU" altLang="ko-KR" sz="1200" dirty="0" err="1" smtClean="0">
                <a:latin typeface="Arial" pitchFamily="34" charset="0"/>
                <a:cs typeface="Arial" pitchFamily="34" charset="0"/>
              </a:rPr>
              <a:t>акне</a:t>
            </a:r>
            <a:r>
              <a:rPr lang="ru-RU" altLang="ko-KR" sz="1200" dirty="0" smtClean="0">
                <a:latin typeface="Arial" pitchFamily="34" charset="0"/>
                <a:cs typeface="Arial" pitchFamily="34" charset="0"/>
              </a:rPr>
              <a:t> непрерывно ухаживайте за проблемной кожей не менее 6-8 недель. </a:t>
            </a:r>
            <a:endParaRPr lang="en-US" altLang="ko-KR" sz="1200" dirty="0" smtClean="0">
              <a:latin typeface="Arial" pitchFamily="34" charset="0"/>
              <a:cs typeface="Arial" pitchFamily="34" charset="0"/>
            </a:endParaRPr>
          </a:p>
          <a:p>
            <a:pPr marL="228600" indent="-228600">
              <a:buFont typeface="+mj-ea"/>
              <a:buAutoNum type="circleNumDbPlain"/>
            </a:pPr>
            <a:r>
              <a:rPr lang="ru-RU" altLang="ko-KR" sz="1200" dirty="0" smtClean="0">
                <a:latin typeface="Arial" pitchFamily="34" charset="0"/>
                <a:cs typeface="Arial" pitchFamily="34" charset="0"/>
              </a:rPr>
              <a:t>Пользуйтесь косметическими </a:t>
            </a:r>
            <a:r>
              <a:rPr lang="ru-RU" altLang="ko-KR" sz="1200" dirty="0" err="1" smtClean="0">
                <a:latin typeface="Arial" pitchFamily="34" charset="0"/>
                <a:cs typeface="Arial" pitchFamily="34" charset="0"/>
              </a:rPr>
              <a:t>патчами</a:t>
            </a:r>
            <a:r>
              <a:rPr lang="ru-RU" altLang="ko-KR" sz="1200" dirty="0" smtClean="0">
                <a:latin typeface="Arial" pitchFamily="34" charset="0"/>
                <a:cs typeface="Arial" pitchFamily="34" charset="0"/>
              </a:rPr>
              <a:t> для проблемной кожи. Это специальные пластыри, которые лечат и устраняют несовершенства кожи.</a:t>
            </a:r>
            <a:endParaRPr lang="ko-KR" altLang="en-US" sz="1200" dirty="0" smtClean="0">
              <a:latin typeface="Arial" pitchFamily="34" charset="0"/>
              <a:cs typeface="Arial" pitchFamily="34" charset="0"/>
            </a:endParaRPr>
          </a:p>
        </p:txBody>
      </p:sp>
      <p:sp>
        <p:nvSpPr>
          <p:cNvPr id="4" name="직사각형 3"/>
          <p:cNvSpPr/>
          <p:nvPr/>
        </p:nvSpPr>
        <p:spPr>
          <a:xfrm>
            <a:off x="217970" y="5293371"/>
            <a:ext cx="5129674" cy="415498"/>
          </a:xfrm>
          <a:prstGeom prst="rect">
            <a:avLst/>
          </a:prstGeom>
        </p:spPr>
        <p:txBody>
          <a:bodyPr wrap="none">
            <a:spAutoFit/>
          </a:bodyPr>
          <a:lstStyle/>
          <a:p>
            <a:pPr>
              <a:lnSpc>
                <a:spcPct val="150000"/>
              </a:lnSpc>
            </a:pPr>
            <a:r>
              <a:rPr lang="en-US" altLang="ko-KR" sz="1400" b="1" dirty="0">
                <a:solidFill>
                  <a:srgbClr val="00B0F0"/>
                </a:solidFill>
                <a:latin typeface="Arial" pitchFamily="34" charset="0"/>
                <a:ea typeface="바탕"/>
                <a:cs typeface="Arial" pitchFamily="34" charset="0"/>
              </a:rPr>
              <a:t>▶ </a:t>
            </a:r>
            <a:r>
              <a:rPr lang="ru-RU" altLang="ko-KR" sz="1400" b="1" dirty="0" smtClean="0">
                <a:latin typeface="Arial" pitchFamily="34" charset="0"/>
                <a:cs typeface="Arial" pitchFamily="34" charset="0"/>
              </a:rPr>
              <a:t>Рекомендуемые средства для ухода за кожей с </a:t>
            </a:r>
            <a:r>
              <a:rPr lang="ru-RU" altLang="ko-KR" sz="1400" b="1" dirty="0" err="1" smtClean="0">
                <a:latin typeface="Arial" pitchFamily="34" charset="0"/>
                <a:cs typeface="Arial" pitchFamily="34" charset="0"/>
              </a:rPr>
              <a:t>акне</a:t>
            </a:r>
            <a:r>
              <a:rPr lang="ru-RU" altLang="ko-KR" sz="1400" b="1" dirty="0" smtClean="0">
                <a:latin typeface="Arial" pitchFamily="34" charset="0"/>
                <a:cs typeface="Arial" pitchFamily="34" charset="0"/>
              </a:rPr>
              <a:t>.</a:t>
            </a:r>
            <a:endParaRPr lang="en-US" altLang="ko-KR" sz="1400" b="1" dirty="0">
              <a:latin typeface="Arial" pitchFamily="34" charset="0"/>
              <a:cs typeface="Arial" pitchFamily="34" charset="0"/>
            </a:endParaRPr>
          </a:p>
        </p:txBody>
      </p:sp>
      <p:sp>
        <p:nvSpPr>
          <p:cNvPr id="5" name="TextBox 4"/>
          <p:cNvSpPr txBox="1"/>
          <p:nvPr/>
        </p:nvSpPr>
        <p:spPr>
          <a:xfrm>
            <a:off x="251520" y="5525903"/>
            <a:ext cx="1348444" cy="461665"/>
          </a:xfrm>
          <a:prstGeom prst="rect">
            <a:avLst/>
          </a:prstGeom>
          <a:noFill/>
        </p:spPr>
        <p:txBody>
          <a:bodyPr wrap="square" rtlCol="0">
            <a:spAutoFit/>
          </a:bodyPr>
          <a:lstStyle/>
          <a:p>
            <a:pPr marL="285750" indent="-285750">
              <a:buFont typeface="Wingdings" pitchFamily="2" charset="2"/>
              <a:buChar char="v"/>
            </a:pPr>
            <a:r>
              <a:rPr lang="ru-RU" altLang="ko-KR" sz="1200" dirty="0" smtClean="0">
                <a:latin typeface="Arial" pitchFamily="34" charset="0"/>
                <a:cs typeface="Arial" pitchFamily="34" charset="0"/>
              </a:rPr>
              <a:t>Молодая кожа</a:t>
            </a:r>
            <a:r>
              <a:rPr lang="en-US" altLang="ko-KR" sz="1200" dirty="0" smtClean="0">
                <a:latin typeface="Arial" pitchFamily="34" charset="0"/>
                <a:cs typeface="Arial" pitchFamily="34" charset="0"/>
              </a:rPr>
              <a:t>  </a:t>
            </a:r>
            <a:endParaRPr lang="ko-KR" altLang="en-US" sz="1200" dirty="0">
              <a:latin typeface="Arial" pitchFamily="34" charset="0"/>
              <a:cs typeface="Arial" pitchFamily="34" charset="0"/>
            </a:endParaRPr>
          </a:p>
        </p:txBody>
      </p:sp>
      <p:sp>
        <p:nvSpPr>
          <p:cNvPr id="7" name="TextBox 6"/>
          <p:cNvSpPr txBox="1"/>
          <p:nvPr/>
        </p:nvSpPr>
        <p:spPr>
          <a:xfrm>
            <a:off x="251520" y="6181024"/>
            <a:ext cx="1728192" cy="461665"/>
          </a:xfrm>
          <a:prstGeom prst="rect">
            <a:avLst/>
          </a:prstGeom>
          <a:noFill/>
        </p:spPr>
        <p:txBody>
          <a:bodyPr wrap="square" rtlCol="0">
            <a:spAutoFit/>
          </a:bodyPr>
          <a:lstStyle/>
          <a:p>
            <a:pPr marL="285750" indent="-285750">
              <a:buFont typeface="Wingdings" pitchFamily="2" charset="2"/>
              <a:buChar char="v"/>
            </a:pPr>
            <a:r>
              <a:rPr lang="ru-RU" altLang="ko-KR" sz="1200" dirty="0" smtClean="0">
                <a:latin typeface="Arial" pitchFamily="34" charset="0"/>
                <a:cs typeface="Arial" pitchFamily="34" charset="0"/>
              </a:rPr>
              <a:t>Кожа </a:t>
            </a:r>
            <a:br>
              <a:rPr lang="ru-RU" altLang="ko-KR" sz="1200" dirty="0" smtClean="0">
                <a:latin typeface="Arial" pitchFamily="34" charset="0"/>
                <a:cs typeface="Arial" pitchFamily="34" charset="0"/>
              </a:rPr>
            </a:br>
            <a:r>
              <a:rPr lang="ru-RU" altLang="ko-KR" sz="1200" dirty="0" smtClean="0">
                <a:latin typeface="Arial" pitchFamily="34" charset="0"/>
                <a:cs typeface="Arial" pitchFamily="34" charset="0"/>
              </a:rPr>
              <a:t>после 25</a:t>
            </a:r>
            <a:r>
              <a:rPr lang="en-US" altLang="ko-KR" sz="1200" dirty="0" smtClean="0">
                <a:latin typeface="Arial" pitchFamily="34" charset="0"/>
                <a:cs typeface="Arial" pitchFamily="34" charset="0"/>
              </a:rPr>
              <a:t>  </a:t>
            </a:r>
            <a:endParaRPr lang="ko-KR" altLang="en-US" sz="1200" dirty="0">
              <a:latin typeface="Arial" pitchFamily="34" charset="0"/>
              <a:cs typeface="Arial" pitchFamily="34" charset="0"/>
            </a:endParaRPr>
          </a:p>
        </p:txBody>
      </p:sp>
      <p:sp>
        <p:nvSpPr>
          <p:cNvPr id="8" name="TextBox 7"/>
          <p:cNvSpPr txBox="1"/>
          <p:nvPr/>
        </p:nvSpPr>
        <p:spPr>
          <a:xfrm>
            <a:off x="1475656" y="5525903"/>
            <a:ext cx="7382564" cy="553998"/>
          </a:xfrm>
          <a:prstGeom prst="rect">
            <a:avLst/>
          </a:prstGeom>
          <a:noFill/>
        </p:spPr>
        <p:txBody>
          <a:bodyPr wrap="square" rtlCol="0">
            <a:spAutoFit/>
          </a:bodyPr>
          <a:lstStyle/>
          <a:p>
            <a:pPr algn="just"/>
            <a:r>
              <a:rPr lang="ru-RU" sz="1000" dirty="0" smtClean="0">
                <a:latin typeface="Arial" pitchFamily="34" charset="0"/>
                <a:cs typeface="Arial" pitchFamily="34" charset="0"/>
              </a:rPr>
              <a:t>Лечебные средства </a:t>
            </a:r>
            <a:r>
              <a:rPr lang="ru-RU" sz="1000" dirty="0">
                <a:latin typeface="Arial" pitchFamily="34" charset="0"/>
                <a:cs typeface="Arial" pitchFamily="34" charset="0"/>
              </a:rPr>
              <a:t>из линии </a:t>
            </a:r>
            <a:r>
              <a:rPr lang="ru-RU" sz="1000" b="1" dirty="0" err="1" smtClean="0">
                <a:latin typeface="Arial" pitchFamily="34" charset="0"/>
                <a:cs typeface="Arial" pitchFamily="34" charset="0"/>
              </a:rPr>
              <a:t>See</a:t>
            </a:r>
            <a:r>
              <a:rPr lang="ru-RU" sz="1000" b="1" dirty="0">
                <a:latin typeface="Arial" pitchFamily="34" charset="0"/>
                <a:cs typeface="Arial" pitchFamily="34" charset="0"/>
              </a:rPr>
              <a:t> &amp; </a:t>
            </a:r>
            <a:r>
              <a:rPr lang="ru-RU" sz="1000" b="1" dirty="0" err="1">
                <a:latin typeface="Arial" pitchFamily="34" charset="0"/>
                <a:cs typeface="Arial" pitchFamily="34" charset="0"/>
              </a:rPr>
              <a:t>Saw</a:t>
            </a:r>
            <a:r>
              <a:rPr lang="ru-RU" sz="1000" dirty="0">
                <a:latin typeface="Arial" pitchFamily="34" charset="0"/>
                <a:cs typeface="Arial" pitchFamily="34" charset="0"/>
              </a:rPr>
              <a:t> </a:t>
            </a:r>
            <a:r>
              <a:rPr lang="ru-RU" sz="1000" dirty="0" smtClean="0">
                <a:latin typeface="Arial" pitchFamily="34" charset="0"/>
                <a:cs typeface="Arial" pitchFamily="34" charset="0"/>
              </a:rPr>
              <a:t>с экстрактом эхинацеи, очищающее средство с экстрактом чайного дерева, </a:t>
            </a:r>
            <a:r>
              <a:rPr lang="ru-RU" sz="1000" dirty="0">
                <a:latin typeface="Arial" pitchFamily="34" charset="0"/>
                <a:cs typeface="Arial" pitchFamily="34" charset="0"/>
              </a:rPr>
              <a:t>к</a:t>
            </a:r>
            <a:r>
              <a:rPr lang="ru-RU" sz="1000" dirty="0" smtClean="0">
                <a:latin typeface="Arial" pitchFamily="34" charset="0"/>
                <a:cs typeface="Arial" pitchFamily="34" charset="0"/>
              </a:rPr>
              <a:t>ислородная</a:t>
            </a:r>
            <a:r>
              <a:rPr lang="ru-RU" sz="1000" dirty="0">
                <a:latin typeface="Arial" pitchFamily="34" charset="0"/>
                <a:cs typeface="Arial" pitchFamily="34" charset="0"/>
              </a:rPr>
              <a:t> маска с пудрой черного </a:t>
            </a:r>
            <a:r>
              <a:rPr lang="ru-RU" sz="1000" dirty="0" smtClean="0">
                <a:latin typeface="Arial" pitchFamily="34" charset="0"/>
                <a:cs typeface="Arial" pitchFamily="34" charset="0"/>
              </a:rPr>
              <a:t>жемчуга, увлажняющая </a:t>
            </a:r>
            <a:r>
              <a:rPr lang="ru-RU" sz="1000" dirty="0">
                <a:latin typeface="Arial" pitchFamily="34" charset="0"/>
                <a:cs typeface="Arial" pitchFamily="34" charset="0"/>
              </a:rPr>
              <a:t>ампульная </a:t>
            </a:r>
            <a:r>
              <a:rPr lang="ru-RU" sz="1000" dirty="0" smtClean="0">
                <a:latin typeface="Arial" pitchFamily="34" charset="0"/>
                <a:cs typeface="Arial" pitchFamily="34" charset="0"/>
              </a:rPr>
              <a:t>эссенция, средства для сужения пор, средства из </a:t>
            </a:r>
            <a:br>
              <a:rPr lang="ru-RU" sz="1000" dirty="0" smtClean="0">
                <a:latin typeface="Arial" pitchFamily="34" charset="0"/>
                <a:cs typeface="Arial" pitchFamily="34" charset="0"/>
              </a:rPr>
            </a:br>
            <a:r>
              <a:rPr lang="ru-RU" sz="1000" dirty="0" smtClean="0">
                <a:latin typeface="Arial" pitchFamily="34" charset="0"/>
                <a:cs typeface="Arial" pitchFamily="34" charset="0"/>
              </a:rPr>
              <a:t>серии </a:t>
            </a:r>
            <a:r>
              <a:rPr lang="en-US" sz="1000" b="1" dirty="0">
                <a:latin typeface="Arial" pitchFamily="34" charset="0"/>
                <a:cs typeface="Arial" pitchFamily="34" charset="0"/>
              </a:rPr>
              <a:t>Mojito</a:t>
            </a:r>
            <a:r>
              <a:rPr lang="en-US" sz="1000" dirty="0">
                <a:latin typeface="Arial" pitchFamily="34" charset="0"/>
                <a:cs typeface="Arial" pitchFamily="34" charset="0"/>
              </a:rPr>
              <a:t> </a:t>
            </a:r>
            <a:r>
              <a:rPr lang="en-US" sz="1000" dirty="0" smtClean="0">
                <a:latin typeface="Arial" pitchFamily="34" charset="0"/>
                <a:cs typeface="Arial" pitchFamily="34" charset="0"/>
              </a:rPr>
              <a:t>(</a:t>
            </a:r>
            <a:r>
              <a:rPr lang="ru-RU" sz="1000" dirty="0" smtClean="0">
                <a:latin typeface="Arial" pitchFamily="34" charset="0"/>
                <a:cs typeface="Arial" pitchFamily="34" charset="0"/>
              </a:rPr>
              <a:t>«</a:t>
            </a:r>
            <a:r>
              <a:rPr lang="ru-RU" sz="1000" dirty="0" err="1" smtClean="0">
                <a:latin typeface="Arial" pitchFamily="34" charset="0"/>
                <a:cs typeface="Arial" pitchFamily="34" charset="0"/>
              </a:rPr>
              <a:t>Мохито</a:t>
            </a:r>
            <a:r>
              <a:rPr lang="ru-RU" sz="1000" dirty="0" smtClean="0">
                <a:latin typeface="Arial" pitchFamily="34" charset="0"/>
                <a:cs typeface="Arial" pitchFamily="34" charset="0"/>
              </a:rPr>
              <a:t>»), база под макияж.</a:t>
            </a:r>
            <a:endParaRPr lang="ko-KR" altLang="en-US" sz="1000" dirty="0">
              <a:latin typeface="Arial" pitchFamily="34" charset="0"/>
              <a:cs typeface="Arial" pitchFamily="34" charset="0"/>
            </a:endParaRPr>
          </a:p>
        </p:txBody>
      </p:sp>
      <p:sp>
        <p:nvSpPr>
          <p:cNvPr id="9" name="TextBox 8"/>
          <p:cNvSpPr txBox="1"/>
          <p:nvPr/>
        </p:nvSpPr>
        <p:spPr>
          <a:xfrm>
            <a:off x="1475656" y="6093296"/>
            <a:ext cx="7382564" cy="707886"/>
          </a:xfrm>
          <a:prstGeom prst="rect">
            <a:avLst/>
          </a:prstGeom>
          <a:noFill/>
        </p:spPr>
        <p:txBody>
          <a:bodyPr wrap="square" rtlCol="0">
            <a:spAutoFit/>
          </a:bodyPr>
          <a:lstStyle/>
          <a:p>
            <a:pPr algn="just"/>
            <a:r>
              <a:rPr lang="ru-RU" sz="1000" dirty="0" err="1" smtClean="0">
                <a:latin typeface="Arial" pitchFamily="34" charset="0"/>
                <a:cs typeface="Arial" pitchFamily="34" charset="0"/>
              </a:rPr>
              <a:t>Антивозрастная</a:t>
            </a:r>
            <a:r>
              <a:rPr lang="ru-RU" sz="1000" dirty="0" smtClean="0">
                <a:latin typeface="Arial" pitchFamily="34" charset="0"/>
                <a:cs typeface="Arial" pitchFamily="34" charset="0"/>
              </a:rPr>
              <a:t> </a:t>
            </a:r>
            <a:r>
              <a:rPr lang="ru-RU" sz="1000" dirty="0">
                <a:latin typeface="Arial" pitchFamily="34" charset="0"/>
                <a:cs typeface="Arial" pitchFamily="34" charset="0"/>
              </a:rPr>
              <a:t>эссенция на 100% состоящая из кисломолочного дрожжевого грибка</a:t>
            </a:r>
            <a:r>
              <a:rPr lang="ru-RU" sz="1000" dirty="0" smtClean="0">
                <a:latin typeface="Arial" pitchFamily="34" charset="0"/>
                <a:cs typeface="Arial" pitchFamily="34" charset="0"/>
              </a:rPr>
              <a:t>., лечебные </a:t>
            </a:r>
            <a:r>
              <a:rPr lang="ru-RU" sz="1000" dirty="0">
                <a:latin typeface="Arial" pitchFamily="34" charset="0"/>
                <a:cs typeface="Arial" pitchFamily="34" charset="0"/>
              </a:rPr>
              <a:t>средства из линии </a:t>
            </a:r>
            <a:r>
              <a:rPr lang="ru-RU" sz="1000" dirty="0" smtClean="0">
                <a:latin typeface="Arial" pitchFamily="34" charset="0"/>
                <a:cs typeface="Arial" pitchFamily="34" charset="0"/>
              </a:rPr>
              <a:t/>
            </a:r>
            <a:br>
              <a:rPr lang="ru-RU" sz="1000" dirty="0" smtClean="0">
                <a:latin typeface="Arial" pitchFamily="34" charset="0"/>
                <a:cs typeface="Arial" pitchFamily="34" charset="0"/>
              </a:rPr>
            </a:br>
            <a:r>
              <a:rPr lang="ru-RU" sz="1000" b="1" dirty="0" err="1" smtClean="0">
                <a:latin typeface="Arial" pitchFamily="34" charset="0"/>
                <a:cs typeface="Arial" pitchFamily="34" charset="0"/>
              </a:rPr>
              <a:t>See</a:t>
            </a:r>
            <a:r>
              <a:rPr lang="ru-RU" sz="1000" b="1" dirty="0">
                <a:latin typeface="Arial" pitchFamily="34" charset="0"/>
                <a:cs typeface="Arial" pitchFamily="34" charset="0"/>
              </a:rPr>
              <a:t> &amp; </a:t>
            </a:r>
            <a:r>
              <a:rPr lang="ru-RU" sz="1000" b="1" dirty="0" err="1">
                <a:latin typeface="Arial" pitchFamily="34" charset="0"/>
                <a:cs typeface="Arial" pitchFamily="34" charset="0"/>
              </a:rPr>
              <a:t>Saw</a:t>
            </a:r>
            <a:r>
              <a:rPr lang="ru-RU" sz="1000" dirty="0">
                <a:latin typeface="Arial" pitchFamily="34" charset="0"/>
                <a:cs typeface="Arial" pitchFamily="34" charset="0"/>
              </a:rPr>
              <a:t> с экстрактом </a:t>
            </a:r>
            <a:r>
              <a:rPr lang="ru-RU" sz="1000" dirty="0" smtClean="0">
                <a:latin typeface="Arial" pitchFamily="34" charset="0"/>
                <a:cs typeface="Arial" pitchFamily="34" charset="0"/>
              </a:rPr>
              <a:t>эхинацеи, </a:t>
            </a:r>
            <a:r>
              <a:rPr lang="ru-RU" sz="1000" dirty="0">
                <a:latin typeface="Arial" pitchFamily="34" charset="0"/>
                <a:cs typeface="Arial" pitchFamily="34" charset="0"/>
              </a:rPr>
              <a:t>у</a:t>
            </a:r>
            <a:r>
              <a:rPr lang="ru-RU" sz="1000" dirty="0" smtClean="0">
                <a:latin typeface="Arial" pitchFamily="34" charset="0"/>
                <a:cs typeface="Arial" pitchFamily="34" charset="0"/>
              </a:rPr>
              <a:t>крепляющая </a:t>
            </a:r>
            <a:r>
              <a:rPr lang="ru-RU" sz="1000" dirty="0">
                <a:latin typeface="Arial" pitchFamily="34" charset="0"/>
                <a:cs typeface="Arial" pitchFamily="34" charset="0"/>
              </a:rPr>
              <a:t>ампульная эссенция</a:t>
            </a:r>
            <a:r>
              <a:rPr lang="ru-RU" sz="1000" dirty="0" smtClean="0">
                <a:latin typeface="Arial" pitchFamily="34" charset="0"/>
                <a:cs typeface="Arial" pitchFamily="34" charset="0"/>
              </a:rPr>
              <a:t>, освежающий крем </a:t>
            </a:r>
            <a:r>
              <a:rPr lang="ru-RU" sz="1000" dirty="0">
                <a:latin typeface="Arial" pitchFamily="34" charset="0"/>
                <a:cs typeface="Arial" pitchFamily="34" charset="0"/>
              </a:rPr>
              <a:t>с экстрактом новозеландского </a:t>
            </a:r>
            <a:r>
              <a:rPr lang="ru-RU" sz="1000" dirty="0" smtClean="0">
                <a:latin typeface="Arial" pitchFamily="34" charset="0"/>
                <a:cs typeface="Arial" pitchFamily="34" charset="0"/>
              </a:rPr>
              <a:t>льна </a:t>
            </a:r>
            <a:r>
              <a:rPr lang="en-US" sz="1000" b="1" dirty="0" err="1" smtClean="0">
                <a:latin typeface="Arial" pitchFamily="34" charset="0"/>
                <a:cs typeface="Arial" pitchFamily="34" charset="0"/>
              </a:rPr>
              <a:t>Harakeke</a:t>
            </a:r>
            <a:r>
              <a:rPr lang="ru-RU" sz="1000" dirty="0" smtClean="0">
                <a:latin typeface="Arial" pitchFamily="34" charset="0"/>
                <a:cs typeface="Arial" pitchFamily="34" charset="0"/>
              </a:rPr>
              <a:t>, </a:t>
            </a:r>
            <a:r>
              <a:rPr lang="ru-RU" sz="1000" dirty="0">
                <a:latin typeface="Arial" pitchFamily="34" charset="0"/>
                <a:cs typeface="Arial" pitchFamily="34" charset="0"/>
              </a:rPr>
              <a:t>очищающее средство с экстрактом чайного </a:t>
            </a:r>
            <a:r>
              <a:rPr lang="ru-RU" sz="1000" dirty="0" smtClean="0">
                <a:latin typeface="Arial" pitchFamily="34" charset="0"/>
                <a:cs typeface="Arial" pitchFamily="34" charset="0"/>
              </a:rPr>
              <a:t>дерева</a:t>
            </a:r>
            <a:r>
              <a:rPr lang="en-US" sz="1000" dirty="0" smtClean="0">
                <a:latin typeface="Arial" pitchFamily="34" charset="0"/>
                <a:cs typeface="Arial" pitchFamily="34" charset="0"/>
              </a:rPr>
              <a:t> </a:t>
            </a:r>
            <a:r>
              <a:rPr lang="en-US" sz="1000" b="1" dirty="0" err="1" smtClean="0">
                <a:latin typeface="Arial" pitchFamily="34" charset="0"/>
                <a:cs typeface="Arial" pitchFamily="34" charset="0"/>
              </a:rPr>
              <a:t>Chaga</a:t>
            </a:r>
            <a:r>
              <a:rPr lang="ru-RU" sz="1000" dirty="0" smtClean="0">
                <a:latin typeface="Arial" pitchFamily="34" charset="0"/>
                <a:cs typeface="Arial" pitchFamily="34" charset="0"/>
              </a:rPr>
              <a:t>, </a:t>
            </a:r>
            <a:r>
              <a:rPr lang="ru-RU" sz="1000" dirty="0">
                <a:latin typeface="Arial" pitchFamily="34" charset="0"/>
                <a:cs typeface="Arial" pitchFamily="34" charset="0"/>
              </a:rPr>
              <a:t>кислородная маска с пудрой черного </a:t>
            </a:r>
            <a:r>
              <a:rPr lang="ru-RU" sz="1000" dirty="0" smtClean="0">
                <a:latin typeface="Arial" pitchFamily="34" charset="0"/>
                <a:cs typeface="Arial" pitchFamily="34" charset="0"/>
              </a:rPr>
              <a:t>жемчуга, маска для сужения пор с экстрактом </a:t>
            </a:r>
            <a:r>
              <a:rPr lang="ru-RU" sz="1000" dirty="0">
                <a:latin typeface="Arial" pitchFamily="34" charset="0"/>
                <a:cs typeface="Arial" pitchFamily="34" charset="0"/>
              </a:rPr>
              <a:t>коры деревянного яблока </a:t>
            </a:r>
            <a:r>
              <a:rPr lang="ru-RU" sz="1000" dirty="0" smtClean="0">
                <a:latin typeface="Arial" pitchFamily="34" charset="0"/>
                <a:cs typeface="Arial" pitchFamily="34" charset="0"/>
              </a:rPr>
              <a:t>(из серии </a:t>
            </a:r>
            <a:r>
              <a:rPr lang="ru-RU" sz="1000" b="1" dirty="0" err="1" smtClean="0">
                <a:latin typeface="Arial" pitchFamily="34" charset="0"/>
                <a:cs typeface="Arial" pitchFamily="34" charset="0"/>
              </a:rPr>
              <a:t>Thanakha</a:t>
            </a:r>
            <a:r>
              <a:rPr lang="ru-RU" sz="1000" dirty="0">
                <a:latin typeface="Arial" pitchFamily="34" charset="0"/>
                <a:cs typeface="Arial" pitchFamily="34" charset="0"/>
              </a:rPr>
              <a:t>) </a:t>
            </a:r>
            <a:r>
              <a:rPr lang="ru-RU" sz="1000" dirty="0" smtClean="0">
                <a:latin typeface="Arial" pitchFamily="34" charset="0"/>
                <a:cs typeface="Arial" pitchFamily="34" charset="0"/>
              </a:rPr>
              <a:t>и др.</a:t>
            </a:r>
            <a:endParaRPr lang="ko-KR" altLang="en-US" sz="1000" dirty="0">
              <a:latin typeface="Arial" pitchFamily="34" charset="0"/>
              <a:cs typeface="Arial" pitchFamily="34" charset="0"/>
            </a:endParaRPr>
          </a:p>
        </p:txBody>
      </p:sp>
    </p:spTree>
    <p:extLst>
      <p:ext uri="{BB962C8B-B14F-4D97-AF65-F5344CB8AC3E}">
        <p14:creationId xmlns:p14="http://schemas.microsoft.com/office/powerpoint/2010/main" xmlns="" val="312985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92" y="116632"/>
            <a:ext cx="8739296" cy="391628"/>
          </a:xfrm>
          <a:prstGeom prst="rect">
            <a:avLst/>
          </a:prstGeom>
          <a:noFill/>
          <a:ln w="19050">
            <a:solidFill>
              <a:srgbClr val="C00000"/>
            </a:solidFill>
          </a:ln>
        </p:spPr>
        <p:txBody>
          <a:bodyPr wrap="square" tIns="72000" bIns="72000" rtlCol="0">
            <a:spAutoFit/>
          </a:bodyPr>
          <a:lstStyle/>
          <a:p>
            <a:pPr algn="ctr"/>
            <a:r>
              <a:rPr lang="ru-RU" altLang="ko-KR" sz="1600" b="1" dirty="0" smtClean="0">
                <a:solidFill>
                  <a:srgbClr val="C00000"/>
                </a:solidFill>
                <a:latin typeface="Arial" pitchFamily="34" charset="0"/>
                <a:cs typeface="Arial" pitchFamily="34" charset="0"/>
              </a:rPr>
              <a:t>Замедлить старение</a:t>
            </a:r>
            <a:r>
              <a:rPr lang="en-US" altLang="ko-KR" sz="1600" b="1" dirty="0" smtClean="0">
                <a:solidFill>
                  <a:srgbClr val="C00000"/>
                </a:solidFill>
                <a:latin typeface="Arial" pitchFamily="34" charset="0"/>
                <a:cs typeface="Arial" pitchFamily="34" charset="0"/>
              </a:rPr>
              <a:t> </a:t>
            </a:r>
            <a:r>
              <a:rPr lang="ru-RU" altLang="ko-KR" sz="1600" b="1" dirty="0" smtClean="0">
                <a:solidFill>
                  <a:srgbClr val="C00000"/>
                </a:solidFill>
                <a:latin typeface="Arial" pitchFamily="34" charset="0"/>
                <a:cs typeface="Arial" pitchFamily="34" charset="0"/>
              </a:rPr>
              <a:t>– действительно ли это возможно?</a:t>
            </a:r>
            <a:endParaRPr lang="en-US" altLang="ko-KR" sz="1600" b="1" dirty="0">
              <a:solidFill>
                <a:srgbClr val="C00000"/>
              </a:solidFill>
              <a:latin typeface="Arial" pitchFamily="34" charset="0"/>
              <a:cs typeface="Arial" pitchFamily="34" charset="0"/>
            </a:endParaRPr>
          </a:p>
        </p:txBody>
      </p:sp>
      <p:sp>
        <p:nvSpPr>
          <p:cNvPr id="3" name="TextBox 2"/>
          <p:cNvSpPr txBox="1"/>
          <p:nvPr/>
        </p:nvSpPr>
        <p:spPr>
          <a:xfrm>
            <a:off x="210774" y="692696"/>
            <a:ext cx="8724085" cy="1052596"/>
          </a:xfrm>
          <a:prstGeom prst="rect">
            <a:avLst/>
          </a:prstGeom>
          <a:noFill/>
        </p:spPr>
        <p:txBody>
          <a:bodyPr wrap="square" rtlCol="0">
            <a:spAutoFit/>
          </a:bodyPr>
          <a:lstStyle/>
          <a:p>
            <a:pPr algn="just">
              <a:lnSpc>
                <a:spcPct val="120000"/>
              </a:lnSpc>
            </a:pPr>
            <a:r>
              <a:rPr lang="ru-RU" altLang="ko-KR" sz="1200" dirty="0" smtClean="0">
                <a:latin typeface="Arial" pitchFamily="34" charset="0"/>
                <a:cs typeface="Arial" pitchFamily="34" charset="0"/>
              </a:rPr>
              <a:t>С возрастом уровень важных элементов кожи начинает снижаться. </a:t>
            </a:r>
            <a:endParaRPr lang="en-US" altLang="ko-KR" sz="1200" dirty="0" smtClean="0">
              <a:latin typeface="Arial" pitchFamily="34" charset="0"/>
              <a:cs typeface="Arial" pitchFamily="34" charset="0"/>
            </a:endParaRPr>
          </a:p>
          <a:p>
            <a:pPr algn="just"/>
            <a:r>
              <a:rPr lang="ru-RU" altLang="ko-KR" sz="1200" dirty="0" smtClean="0">
                <a:latin typeface="Arial" pitchFamily="34" charset="0"/>
                <a:cs typeface="Arial" pitchFamily="34" charset="0"/>
              </a:rPr>
              <a:t>Значительно сокращается объем коллагена, эластина, </a:t>
            </a:r>
            <a:r>
              <a:rPr lang="ru-RU" altLang="ko-KR" sz="1200" dirty="0" err="1" smtClean="0">
                <a:latin typeface="Arial" pitchFamily="34" charset="0"/>
                <a:cs typeface="Arial" pitchFamily="34" charset="0"/>
              </a:rPr>
              <a:t>гиалуруновой</a:t>
            </a:r>
            <a:r>
              <a:rPr lang="ru-RU" altLang="ko-KR" sz="1200" dirty="0" smtClean="0">
                <a:latin typeface="Arial" pitchFamily="34" charset="0"/>
                <a:cs typeface="Arial" pitchFamily="34" charset="0"/>
              </a:rPr>
              <a:t> кислоты, а также количество антиоксидантов и других компонентов. Кроме того, идет на спад и их активность. Таким образом, наша кожа неизбежно стареет, однако мы можем приостановить этот процесс, если будем должным образом за ней ухаживать. И наоборот увядание организма значительно ускоряется в случае отсутствия заботы о нем, начиная с молодого возраста.</a:t>
            </a:r>
            <a:endParaRPr lang="ko-KR" altLang="en-US" sz="1200" dirty="0" smtClean="0">
              <a:latin typeface="Arial" pitchFamily="34" charset="0"/>
              <a:cs typeface="Arial" pitchFamily="34" charset="0"/>
            </a:endParaRPr>
          </a:p>
        </p:txBody>
      </p:sp>
      <p:pic>
        <p:nvPicPr>
          <p:cNvPr id="4" name="Picture 2" descr="http://www.agingwithbeauty.com/images/skin_structure_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3049" t="6383" r="3963" b="4254"/>
          <a:stretch>
            <a:fillRect/>
          </a:stretch>
        </p:blipFill>
        <p:spPr bwMode="auto">
          <a:xfrm>
            <a:off x="236204" y="2841082"/>
            <a:ext cx="4248472" cy="3900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www.agingwithbeauty.com/images/skin_structure_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3963" t="6343" r="7620" b="4861"/>
          <a:stretch>
            <a:fillRect/>
          </a:stretch>
        </p:blipFill>
        <p:spPr bwMode="auto">
          <a:xfrm>
            <a:off x="4788024" y="2841081"/>
            <a:ext cx="4032448" cy="3893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p:nvSpPr>
        <p:spPr bwMode="auto">
          <a:xfrm>
            <a:off x="431627" y="2502944"/>
            <a:ext cx="38576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u="sng" dirty="0">
                <a:solidFill>
                  <a:srgbClr val="E46C0A"/>
                </a:solidFill>
                <a:latin typeface="Verdana" pitchFamily="34" charset="0"/>
              </a:rPr>
              <a:t>Young, healthy skin</a:t>
            </a:r>
            <a:endParaRPr lang="ko-KR" altLang="en-US" sz="1600" b="1" u="sng" dirty="0">
              <a:solidFill>
                <a:srgbClr val="E46C0A"/>
              </a:solidFill>
              <a:latin typeface="Verdana" pitchFamily="34" charset="0"/>
            </a:endParaRPr>
          </a:p>
        </p:txBody>
      </p:sp>
      <p:sp>
        <p:nvSpPr>
          <p:cNvPr id="7" name="TextBox 7"/>
          <p:cNvSpPr txBox="1">
            <a:spLocks noChangeArrowheads="1"/>
          </p:cNvSpPr>
          <p:nvPr/>
        </p:nvSpPr>
        <p:spPr bwMode="auto">
          <a:xfrm>
            <a:off x="4946873" y="2498378"/>
            <a:ext cx="37147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u="sng">
                <a:solidFill>
                  <a:srgbClr val="E46C0A"/>
                </a:solidFill>
                <a:latin typeface="Verdana" pitchFamily="34" charset="0"/>
              </a:rPr>
              <a:t>Aging skin</a:t>
            </a:r>
            <a:endParaRPr lang="ko-KR" altLang="en-US" sz="1600" b="1" u="sng">
              <a:solidFill>
                <a:srgbClr val="E46C0A"/>
              </a:solidFill>
              <a:latin typeface="Verdana" pitchFamily="34" charset="0"/>
            </a:endParaRPr>
          </a:p>
        </p:txBody>
      </p:sp>
    </p:spTree>
    <p:extLst>
      <p:ext uri="{BB962C8B-B14F-4D97-AF65-F5344CB8AC3E}">
        <p14:creationId xmlns:p14="http://schemas.microsoft.com/office/powerpoint/2010/main" xmlns="" val="120424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214312" y="714375"/>
            <a:ext cx="860616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spcBef>
                <a:spcPct val="0"/>
              </a:spcBef>
              <a:buFontTx/>
              <a:buNone/>
            </a:pPr>
            <a:r>
              <a:rPr lang="ru-RU" altLang="ko-KR" sz="1400" b="1" dirty="0" smtClean="0">
                <a:solidFill>
                  <a:srgbClr val="0070C0"/>
                </a:solidFill>
                <a:latin typeface="Verdana" pitchFamily="34" charset="0"/>
              </a:rPr>
              <a:t>Свободные </a:t>
            </a:r>
            <a:r>
              <a:rPr lang="ru-RU" altLang="ko-KR" sz="1400" b="1" dirty="0">
                <a:solidFill>
                  <a:srgbClr val="0070C0"/>
                </a:solidFill>
                <a:latin typeface="Verdana" pitchFamily="34" charset="0"/>
              </a:rPr>
              <a:t>радикалы:</a:t>
            </a:r>
            <a:endParaRPr lang="en-US" altLang="ko-KR" sz="1400" b="1" dirty="0">
              <a:solidFill>
                <a:srgbClr val="0070C0"/>
              </a:solidFill>
              <a:latin typeface="Verdana" pitchFamily="34" charset="0"/>
            </a:endParaRPr>
          </a:p>
          <a:p>
            <a:pPr lvl="1" eaLnBrk="1" hangingPunct="1">
              <a:spcBef>
                <a:spcPct val="0"/>
              </a:spcBef>
              <a:buFont typeface="Wingdings" pitchFamily="2" charset="2"/>
              <a:buChar char="v"/>
            </a:pPr>
            <a:r>
              <a:rPr lang="ru-RU" altLang="ru-RU" sz="1400" dirty="0" smtClean="0">
                <a:latin typeface="Arial" pitchFamily="34" charset="0"/>
                <a:cs typeface="Arial" pitchFamily="34" charset="0"/>
              </a:rPr>
              <a:t>Вид</a:t>
            </a:r>
            <a:r>
              <a:rPr lang="ru-RU" altLang="ru-RU" sz="1400" dirty="0">
                <a:latin typeface="Arial" pitchFamily="34" charset="0"/>
                <a:cs typeface="Arial" pitchFamily="34" charset="0"/>
              </a:rPr>
              <a:t> молекулы или атома, который содержит по крайней мере один непарный электрон.</a:t>
            </a:r>
            <a:endParaRPr lang="en-US" altLang="ko-KR" sz="1400" dirty="0">
              <a:latin typeface="Arial" pitchFamily="34" charset="0"/>
              <a:cs typeface="Arial" pitchFamily="34" charset="0"/>
            </a:endParaRPr>
          </a:p>
          <a:p>
            <a:pPr lvl="1" eaLnBrk="1" hangingPunct="1">
              <a:spcBef>
                <a:spcPct val="0"/>
              </a:spcBef>
              <a:buFont typeface="Wingdings" pitchFamily="2" charset="2"/>
              <a:buChar char="v"/>
            </a:pPr>
            <a:r>
              <a:rPr lang="ru-RU" altLang="ru-RU" sz="1400" dirty="0" smtClean="0">
                <a:latin typeface="Arial" pitchFamily="34" charset="0"/>
                <a:cs typeface="Arial" pitchFamily="34" charset="0"/>
              </a:rPr>
              <a:t>Такой </a:t>
            </a:r>
            <a:r>
              <a:rPr lang="ru-RU" altLang="ru-RU" sz="1400" dirty="0">
                <a:latin typeface="Arial" pitchFamily="34" charset="0"/>
                <a:cs typeface="Arial" pitchFamily="34" charset="0"/>
              </a:rPr>
              <a:t>атом становится очень нестабильным и </a:t>
            </a:r>
            <a:r>
              <a:rPr lang="ru-RU" altLang="ru-RU" sz="1400" dirty="0" err="1">
                <a:latin typeface="Arial" pitchFamily="34" charset="0"/>
                <a:cs typeface="Arial" pitchFamily="34" charset="0"/>
              </a:rPr>
              <a:t>высокореактивным</a:t>
            </a:r>
            <a:r>
              <a:rPr lang="ru-RU" altLang="ru-RU" sz="1400" dirty="0">
                <a:latin typeface="Arial" pitchFamily="34" charset="0"/>
                <a:cs typeface="Arial" pitchFamily="34" charset="0"/>
              </a:rPr>
              <a:t>, в поисках </a:t>
            </a:r>
            <a:r>
              <a:rPr lang="ru-RU" altLang="ru-RU" sz="1400" dirty="0" smtClean="0">
                <a:latin typeface="Arial" pitchFamily="34" charset="0"/>
                <a:cs typeface="Arial" pitchFamily="34" charset="0"/>
              </a:rPr>
              <a:t>утраченного</a:t>
            </a:r>
            <a:endParaRPr lang="en-US" altLang="ru-RU" sz="1400" dirty="0" smtClean="0">
              <a:latin typeface="Arial" pitchFamily="34" charset="0"/>
              <a:cs typeface="Arial" pitchFamily="34" charset="0"/>
            </a:endParaRPr>
          </a:p>
          <a:p>
            <a:pPr lvl="1" eaLnBrk="1" hangingPunct="1">
              <a:spcBef>
                <a:spcPct val="0"/>
              </a:spcBef>
              <a:buFont typeface="Wingdings" pitchFamily="2" charset="2"/>
              <a:buChar char="v"/>
            </a:pPr>
            <a:r>
              <a:rPr lang="ru-RU" altLang="ru-RU" sz="1400" dirty="0" smtClean="0">
                <a:latin typeface="Arial" pitchFamily="34" charset="0"/>
                <a:cs typeface="Arial" pitchFamily="34" charset="0"/>
              </a:rPr>
              <a:t>электрона </a:t>
            </a:r>
            <a:r>
              <a:rPr lang="ru-RU" altLang="ru-RU" sz="1400" dirty="0">
                <a:latin typeface="Arial" pitchFamily="34" charset="0"/>
                <a:cs typeface="Arial" pitchFamily="34" charset="0"/>
              </a:rPr>
              <a:t>он стремится отобрать недостающий электрон у молекул нашего организма. </a:t>
            </a:r>
            <a:endParaRPr lang="en-US" altLang="ru-RU" sz="1400" dirty="0" smtClean="0">
              <a:latin typeface="Arial" pitchFamily="34" charset="0"/>
              <a:cs typeface="Arial" pitchFamily="34" charset="0"/>
            </a:endParaRPr>
          </a:p>
          <a:p>
            <a:pPr lvl="1" eaLnBrk="1" hangingPunct="1">
              <a:spcBef>
                <a:spcPct val="0"/>
              </a:spcBef>
              <a:buFont typeface="Wingdings" pitchFamily="2" charset="2"/>
              <a:buChar char="v"/>
            </a:pPr>
            <a:r>
              <a:rPr lang="ru-RU" altLang="ru-RU" sz="1400" dirty="0" smtClean="0">
                <a:latin typeface="Arial" pitchFamily="34" charset="0"/>
                <a:cs typeface="Arial" pitchFamily="34" charset="0"/>
              </a:rPr>
              <a:t>Возникает </a:t>
            </a:r>
            <a:r>
              <a:rPr lang="ru-RU" altLang="ru-RU" sz="1400" dirty="0">
                <a:latin typeface="Arial" pitchFamily="34" charset="0"/>
                <a:cs typeface="Arial" pitchFamily="34" charset="0"/>
              </a:rPr>
              <a:t>химическая реакция, способная принести большой вред организму.</a:t>
            </a:r>
            <a:endParaRPr lang="ko-KR" altLang="en-US" sz="1400" dirty="0">
              <a:latin typeface="Arial" pitchFamily="34" charset="0"/>
              <a:cs typeface="Arial" pitchFamily="34" charset="0"/>
            </a:endParaRPr>
          </a:p>
        </p:txBody>
      </p:sp>
      <p:pic>
        <p:nvPicPr>
          <p:cNvPr id="71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28046" t="42929" r="54492" b="44173"/>
          <a:stretch>
            <a:fillRect/>
          </a:stretch>
        </p:blipFill>
        <p:spPr bwMode="auto">
          <a:xfrm>
            <a:off x="6786563" y="2320007"/>
            <a:ext cx="2176462"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7518" t="41011" r="50258" b="37823"/>
          <a:stretch>
            <a:fillRect/>
          </a:stretch>
        </p:blipFill>
        <p:spPr bwMode="auto">
          <a:xfrm>
            <a:off x="6715125" y="3820195"/>
            <a:ext cx="2227263"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225192" y="116632"/>
            <a:ext cx="8739296" cy="391628"/>
          </a:xfrm>
          <a:prstGeom prst="rect">
            <a:avLst/>
          </a:prstGeom>
          <a:noFill/>
          <a:ln w="19050">
            <a:solidFill>
              <a:srgbClr val="C00000"/>
            </a:solidFill>
          </a:ln>
        </p:spPr>
        <p:txBody>
          <a:bodyPr wrap="square" tIns="72000" bIns="72000" rtlCol="0">
            <a:spAutoFit/>
          </a:bodyPr>
          <a:lstStyle/>
          <a:p>
            <a:pPr algn="ctr"/>
            <a:r>
              <a:rPr lang="ru-RU" altLang="ko-KR" sz="1600" b="1" dirty="0" smtClean="0">
                <a:solidFill>
                  <a:srgbClr val="C00000"/>
                </a:solidFill>
                <a:latin typeface="Arial" pitchFamily="34" charset="0"/>
                <a:cs typeface="Arial" pitchFamily="34" charset="0"/>
              </a:rPr>
              <a:t>Свободные радикалы – какова их роль в процессе старения?</a:t>
            </a:r>
            <a:endParaRPr lang="en-US" altLang="ko-KR" sz="1600" b="1" dirty="0">
              <a:solidFill>
                <a:srgbClr val="C00000"/>
              </a:solidFill>
              <a:latin typeface="Arial" pitchFamily="34" charset="0"/>
              <a:cs typeface="Arial" pitchFamily="34" charset="0"/>
            </a:endParaRPr>
          </a:p>
        </p:txBody>
      </p:sp>
      <p:sp>
        <p:nvSpPr>
          <p:cNvPr id="11" name="직사각형 10"/>
          <p:cNvSpPr/>
          <p:nvPr/>
        </p:nvSpPr>
        <p:spPr>
          <a:xfrm>
            <a:off x="323528" y="6174596"/>
            <a:ext cx="5688632" cy="369332"/>
          </a:xfrm>
          <a:prstGeom prst="rect">
            <a:avLst/>
          </a:prstGeom>
        </p:spPr>
        <p:txBody>
          <a:bodyPr wrap="square">
            <a:spAutoFit/>
          </a:bodyPr>
          <a:lstStyle/>
          <a:p>
            <a:r>
              <a:rPr lang="en-US" altLang="ko-KR" dirty="0" smtClean="0">
                <a:hlinkClick r:id="rId4"/>
              </a:rPr>
              <a:t>http://www.youtube.com/watch?v=d53nfApvoSI</a:t>
            </a:r>
            <a:endParaRPr lang="ko-KR" altLang="en-US" dirty="0"/>
          </a:p>
        </p:txBody>
      </p:sp>
      <p:sp>
        <p:nvSpPr>
          <p:cNvPr id="12" name="TextBox 6"/>
          <p:cNvSpPr txBox="1">
            <a:spLocks noChangeArrowheads="1"/>
          </p:cNvSpPr>
          <p:nvPr/>
        </p:nvSpPr>
        <p:spPr bwMode="auto">
          <a:xfrm>
            <a:off x="228139" y="2198474"/>
            <a:ext cx="6360085"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pPr>
            <a:r>
              <a:rPr lang="ru-RU" altLang="ko-KR" sz="1400" b="1" dirty="0" smtClean="0">
                <a:solidFill>
                  <a:srgbClr val="0070C0"/>
                </a:solidFill>
                <a:latin typeface="Arial" pitchFamily="34" charset="0"/>
                <a:ea typeface="굴림" charset="-127"/>
                <a:cs typeface="Arial" pitchFamily="34" charset="0"/>
              </a:rPr>
              <a:t>Какие </a:t>
            </a:r>
            <a:r>
              <a:rPr lang="ru-RU" altLang="ko-KR" sz="1400" b="1" dirty="0">
                <a:solidFill>
                  <a:srgbClr val="0070C0"/>
                </a:solidFill>
                <a:latin typeface="Arial" pitchFamily="34" charset="0"/>
                <a:ea typeface="굴림" charset="-127"/>
                <a:cs typeface="Arial" pitchFamily="34" charset="0"/>
              </a:rPr>
              <a:t>факторы приводят к образованию свободных радикалов?</a:t>
            </a:r>
            <a:endParaRPr lang="en-US" altLang="ko-KR" sz="1400" b="1" dirty="0">
              <a:solidFill>
                <a:srgbClr val="0070C0"/>
              </a:solidFill>
              <a:latin typeface="Arial" pitchFamily="34" charset="0"/>
              <a:ea typeface="굴림" charset="-127"/>
              <a:cs typeface="Arial" pitchFamily="34" charset="0"/>
            </a:endParaRPr>
          </a:p>
          <a:p>
            <a:pPr eaLnBrk="1" hangingPunct="1">
              <a:spcBef>
                <a:spcPct val="0"/>
              </a:spcBef>
              <a:buFontTx/>
              <a:buNone/>
            </a:pPr>
            <a:endParaRPr lang="en-US" altLang="ko-KR" sz="1400" dirty="0">
              <a:latin typeface="Arial" pitchFamily="34" charset="0"/>
              <a:ea typeface="굴림" charset="-127"/>
              <a:cs typeface="Arial" pitchFamily="34" charset="0"/>
            </a:endParaRPr>
          </a:p>
          <a:p>
            <a:pPr lvl="1" eaLnBrk="1" hangingPunct="1">
              <a:spcBef>
                <a:spcPct val="0"/>
              </a:spcBef>
              <a:buFontTx/>
              <a:buNone/>
            </a:pPr>
            <a:r>
              <a:rPr lang="ru-RU" altLang="ko-KR" sz="1200" dirty="0" smtClean="0">
                <a:latin typeface="Arial" pitchFamily="34" charset="0"/>
                <a:ea typeface="굴림" charset="-127"/>
                <a:cs typeface="Arial" pitchFamily="34" charset="0"/>
              </a:rPr>
              <a:t>Внутренние</a:t>
            </a:r>
            <a:r>
              <a:rPr lang="ru-RU" altLang="ko-KR" sz="1200" dirty="0">
                <a:latin typeface="Arial" pitchFamily="34" charset="0"/>
                <a:ea typeface="굴림" charset="-127"/>
                <a:cs typeface="Arial" pitchFamily="34" charset="0"/>
              </a:rPr>
              <a:t>: обычно появляются во время обмена веществ, в результате расщепления слабых молекулярных связей.</a:t>
            </a:r>
            <a:r>
              <a:rPr lang="en-US" altLang="ko-KR" sz="1200" dirty="0">
                <a:latin typeface="Arial" pitchFamily="34" charset="0"/>
                <a:ea typeface="굴림" charset="-127"/>
                <a:cs typeface="Arial" pitchFamily="34" charset="0"/>
              </a:rPr>
              <a:t>               </a:t>
            </a:r>
          </a:p>
          <a:p>
            <a:pPr lvl="1" eaLnBrk="1" hangingPunct="1">
              <a:spcBef>
                <a:spcPct val="0"/>
              </a:spcBef>
              <a:buFontTx/>
              <a:buNone/>
            </a:pPr>
            <a:endParaRPr lang="en-US" altLang="ko-KR" sz="1200" dirty="0" smtClean="0">
              <a:latin typeface="Arial" pitchFamily="34" charset="0"/>
              <a:ea typeface="굴림" charset="-127"/>
              <a:cs typeface="Arial" pitchFamily="34" charset="0"/>
              <a:sym typeface="Wingdings" pitchFamily="2" charset="2"/>
            </a:endParaRPr>
          </a:p>
          <a:p>
            <a:pPr lvl="1" eaLnBrk="1" hangingPunct="1">
              <a:spcBef>
                <a:spcPct val="0"/>
              </a:spcBef>
              <a:buFontTx/>
              <a:buNone/>
            </a:pPr>
            <a:r>
              <a:rPr lang="ru-RU" altLang="ko-KR" sz="1200" dirty="0" smtClean="0">
                <a:latin typeface="Arial" pitchFamily="34" charset="0"/>
                <a:ea typeface="굴림" charset="-127"/>
                <a:cs typeface="Arial" pitchFamily="34" charset="0"/>
                <a:sym typeface="Wingdings" pitchFamily="2" charset="2"/>
              </a:rPr>
              <a:t>Внешние</a:t>
            </a:r>
            <a:r>
              <a:rPr lang="ru-RU" altLang="ko-KR" sz="1200" dirty="0">
                <a:latin typeface="Arial" pitchFamily="34" charset="0"/>
                <a:ea typeface="굴림" charset="-127"/>
                <a:cs typeface="Arial" pitchFamily="34" charset="0"/>
                <a:sym typeface="Wingdings" pitchFamily="2" charset="2"/>
              </a:rPr>
              <a:t>: солнечная радиация, загрязненный воздух, </a:t>
            </a:r>
            <a:r>
              <a:rPr lang="ru-RU" altLang="ru-RU" sz="1200" dirty="0">
                <a:latin typeface="Arial" pitchFamily="34" charset="0"/>
                <a:cs typeface="Arial" pitchFamily="34" charset="0"/>
              </a:rPr>
              <a:t>табачный дым, стресс, </a:t>
            </a:r>
            <a:endParaRPr lang="en-US" altLang="ru-RU" sz="1200" dirty="0" smtClean="0">
              <a:latin typeface="Arial" pitchFamily="34" charset="0"/>
              <a:cs typeface="Arial" pitchFamily="34" charset="0"/>
            </a:endParaRPr>
          </a:p>
          <a:p>
            <a:pPr lvl="1" eaLnBrk="1" hangingPunct="1">
              <a:spcBef>
                <a:spcPct val="0"/>
              </a:spcBef>
              <a:buFontTx/>
              <a:buNone/>
            </a:pPr>
            <a:r>
              <a:rPr lang="ru-RU" altLang="ru-RU" sz="1200" dirty="0" smtClean="0">
                <a:latin typeface="Arial" pitchFamily="34" charset="0"/>
                <a:cs typeface="Arial" pitchFamily="34" charset="0"/>
              </a:rPr>
              <a:t>недостаток </a:t>
            </a:r>
            <a:r>
              <a:rPr lang="ru-RU" altLang="ru-RU" sz="1200" dirty="0">
                <a:latin typeface="Arial" pitchFamily="34" charset="0"/>
                <a:cs typeface="Arial" pitchFamily="34" charset="0"/>
              </a:rPr>
              <a:t>сна и спортивной подготовки </a:t>
            </a:r>
            <a:endParaRPr lang="en-US" altLang="ko-KR" sz="1200" dirty="0">
              <a:latin typeface="Arial" pitchFamily="34" charset="0"/>
              <a:ea typeface="굴림" charset="-127"/>
              <a:cs typeface="Arial" pitchFamily="34" charset="0"/>
            </a:endParaRPr>
          </a:p>
        </p:txBody>
      </p:sp>
      <p:sp>
        <p:nvSpPr>
          <p:cNvPr id="13" name="TextBox 7"/>
          <p:cNvSpPr txBox="1">
            <a:spLocks noChangeArrowheads="1"/>
          </p:cNvSpPr>
          <p:nvPr/>
        </p:nvSpPr>
        <p:spPr bwMode="auto">
          <a:xfrm>
            <a:off x="228139" y="3773225"/>
            <a:ext cx="6680200"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latinLnBrk="1"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pPr>
            <a:endParaRPr lang="ru-RU" altLang="ko-KR" sz="1400" b="1" dirty="0">
              <a:solidFill>
                <a:srgbClr val="0070C0"/>
              </a:solidFill>
              <a:latin typeface="Verdana" pitchFamily="34" charset="0"/>
              <a:ea typeface="굴림" charset="-127"/>
            </a:endParaRPr>
          </a:p>
          <a:p>
            <a:pPr eaLnBrk="1" hangingPunct="1">
              <a:spcBef>
                <a:spcPct val="0"/>
              </a:spcBef>
              <a:buFontTx/>
              <a:buNone/>
            </a:pPr>
            <a:r>
              <a:rPr lang="ru-RU" altLang="ko-KR" sz="1400" b="1" dirty="0" smtClean="0">
                <a:solidFill>
                  <a:srgbClr val="0070C0"/>
                </a:solidFill>
                <a:latin typeface="Arial" pitchFamily="34" charset="0"/>
                <a:ea typeface="굴림" charset="-127"/>
                <a:cs typeface="Arial" pitchFamily="34" charset="0"/>
              </a:rPr>
              <a:t>Итак</a:t>
            </a:r>
            <a:r>
              <a:rPr lang="ru-RU" altLang="ko-KR" sz="1400" b="1" dirty="0">
                <a:solidFill>
                  <a:srgbClr val="0070C0"/>
                </a:solidFill>
                <a:latin typeface="Arial" pitchFamily="34" charset="0"/>
                <a:ea typeface="굴림" charset="-127"/>
                <a:cs typeface="Arial" pitchFamily="34" charset="0"/>
              </a:rPr>
              <a:t>, какой вред они наносят нашей коже?</a:t>
            </a:r>
            <a:endParaRPr lang="en-US" altLang="ko-KR" sz="1400" b="1" dirty="0">
              <a:solidFill>
                <a:srgbClr val="0070C0"/>
              </a:solidFill>
              <a:latin typeface="Arial" pitchFamily="34" charset="0"/>
              <a:ea typeface="굴림" charset="-127"/>
              <a:cs typeface="Arial" pitchFamily="34" charset="0"/>
            </a:endParaRPr>
          </a:p>
          <a:p>
            <a:pPr eaLnBrk="1" hangingPunct="1">
              <a:spcBef>
                <a:spcPct val="0"/>
              </a:spcBef>
              <a:buFontTx/>
              <a:buNone/>
            </a:pPr>
            <a:endParaRPr lang="en-US" altLang="ko-KR" sz="1400" dirty="0">
              <a:latin typeface="Verdana" pitchFamily="34" charset="0"/>
              <a:ea typeface="굴림" charset="-127"/>
            </a:endParaRPr>
          </a:p>
          <a:p>
            <a:pPr lvl="1" eaLnBrk="1" hangingPunct="1">
              <a:spcBef>
                <a:spcPct val="0"/>
              </a:spcBef>
              <a:buFontTx/>
              <a:buNone/>
            </a:pPr>
            <a:r>
              <a:rPr lang="ru-RU" altLang="ko-KR" sz="1200" dirty="0" smtClean="0">
                <a:latin typeface="Arial" pitchFamily="34" charset="0"/>
                <a:ea typeface="굴림" charset="-127"/>
                <a:cs typeface="Arial" pitchFamily="34" charset="0"/>
              </a:rPr>
              <a:t>Наше </a:t>
            </a:r>
            <a:r>
              <a:rPr lang="ru-RU" altLang="ko-KR" sz="1200" dirty="0">
                <a:latin typeface="Arial" pitchFamily="34" charset="0"/>
                <a:ea typeface="굴림" charset="-127"/>
                <a:cs typeface="Arial" pitchFamily="34" charset="0"/>
              </a:rPr>
              <a:t>тело обладает собственным защитным механизмом, но эта способность </a:t>
            </a:r>
            <a:r>
              <a:rPr lang="en-US" altLang="ko-KR" sz="1200" dirty="0" smtClean="0">
                <a:latin typeface="Arial" pitchFamily="34" charset="0"/>
                <a:ea typeface="굴림" charset="-127"/>
                <a:cs typeface="Arial" pitchFamily="34" charset="0"/>
              </a:rPr>
              <a:t/>
            </a:r>
            <a:br>
              <a:rPr lang="en-US" altLang="ko-KR" sz="1200" dirty="0" smtClean="0">
                <a:latin typeface="Arial" pitchFamily="34" charset="0"/>
                <a:ea typeface="굴림" charset="-127"/>
                <a:cs typeface="Arial" pitchFamily="34" charset="0"/>
              </a:rPr>
            </a:br>
            <a:r>
              <a:rPr lang="ru-RU" altLang="ko-KR" sz="1200" dirty="0" smtClean="0">
                <a:latin typeface="Arial" pitchFamily="34" charset="0"/>
                <a:ea typeface="굴림" charset="-127"/>
                <a:cs typeface="Arial" pitchFamily="34" charset="0"/>
              </a:rPr>
              <a:t>с </a:t>
            </a:r>
            <a:r>
              <a:rPr lang="ru-RU" altLang="ko-KR" sz="1200" dirty="0">
                <a:latin typeface="Arial" pitchFamily="34" charset="0"/>
                <a:ea typeface="굴림" charset="-127"/>
                <a:cs typeface="Arial" pitchFamily="34" charset="0"/>
              </a:rPr>
              <a:t>возрастом ухудшается.</a:t>
            </a:r>
            <a:r>
              <a:rPr lang="en-US" altLang="ko-KR" sz="1200" dirty="0">
                <a:latin typeface="Arial" pitchFamily="34" charset="0"/>
                <a:ea typeface="굴림" charset="-127"/>
                <a:cs typeface="Arial" pitchFamily="34" charset="0"/>
              </a:rPr>
              <a:t> </a:t>
            </a:r>
          </a:p>
          <a:p>
            <a:pPr lvl="1" eaLnBrk="1" hangingPunct="1">
              <a:spcBef>
                <a:spcPct val="0"/>
              </a:spcBef>
              <a:buFontTx/>
              <a:buNone/>
            </a:pPr>
            <a:endParaRPr lang="en-US" altLang="ko-KR" sz="1200" dirty="0" smtClean="0">
              <a:latin typeface="Arial" pitchFamily="34" charset="0"/>
              <a:ea typeface="굴림" charset="-127"/>
              <a:cs typeface="Arial" pitchFamily="34" charset="0"/>
            </a:endParaRPr>
          </a:p>
          <a:p>
            <a:pPr lvl="1" eaLnBrk="1" hangingPunct="1">
              <a:spcBef>
                <a:spcPct val="0"/>
              </a:spcBef>
              <a:buFontTx/>
              <a:buNone/>
            </a:pPr>
            <a:r>
              <a:rPr lang="ru-RU" altLang="ko-KR" sz="1200" dirty="0" smtClean="0">
                <a:latin typeface="Arial" pitchFamily="34" charset="0"/>
                <a:ea typeface="굴림" charset="-127"/>
                <a:cs typeface="Arial" pitchFamily="34" charset="0"/>
              </a:rPr>
              <a:t>Чрезмерное </a:t>
            </a:r>
            <a:r>
              <a:rPr lang="ru-RU" altLang="ko-KR" sz="1200" dirty="0">
                <a:latin typeface="Arial" pitchFamily="34" charset="0"/>
                <a:ea typeface="굴림" charset="-127"/>
                <a:cs typeface="Arial" pitchFamily="34" charset="0"/>
              </a:rPr>
              <a:t>образование свободных радикалов ведет к повреждению здоровых клеток. Самые активные участвуют в процессе старения.</a:t>
            </a:r>
            <a:endParaRPr lang="en-US" altLang="ko-KR" sz="1200" dirty="0">
              <a:latin typeface="Arial" pitchFamily="34" charset="0"/>
              <a:ea typeface="굴림" charset="-127"/>
              <a:cs typeface="Arial" pitchFamily="34" charset="0"/>
            </a:endParaRPr>
          </a:p>
          <a:p>
            <a:pPr lvl="1" eaLnBrk="1" hangingPunct="1">
              <a:spcBef>
                <a:spcPct val="0"/>
              </a:spcBef>
              <a:buFontTx/>
              <a:buNone/>
            </a:pPr>
            <a:endParaRPr lang="en-US" altLang="ko-KR" sz="1200" dirty="0" smtClean="0">
              <a:latin typeface="Arial" pitchFamily="34" charset="0"/>
              <a:ea typeface="굴림" charset="-127"/>
              <a:cs typeface="Arial" pitchFamily="34" charset="0"/>
              <a:sym typeface="Wingdings" pitchFamily="2" charset="2"/>
            </a:endParaRPr>
          </a:p>
          <a:p>
            <a:pPr lvl="1" eaLnBrk="1" hangingPunct="1">
              <a:spcBef>
                <a:spcPct val="0"/>
              </a:spcBef>
              <a:buFontTx/>
              <a:buNone/>
            </a:pPr>
            <a:r>
              <a:rPr lang="ru-RU" altLang="ko-KR" sz="1200" dirty="0" smtClean="0">
                <a:latin typeface="Arial" pitchFamily="34" charset="0"/>
                <a:ea typeface="굴림" charset="-127"/>
                <a:cs typeface="Arial" pitchFamily="34" charset="0"/>
                <a:sym typeface="Wingdings" pitchFamily="2" charset="2"/>
              </a:rPr>
              <a:t>Это </a:t>
            </a:r>
            <a:r>
              <a:rPr lang="ru-RU" altLang="ko-KR" sz="1200" dirty="0">
                <a:latin typeface="Arial" pitchFamily="34" charset="0"/>
                <a:ea typeface="굴림" charset="-127"/>
                <a:cs typeface="Arial" pitchFamily="34" charset="0"/>
                <a:sym typeface="Wingdings" pitchFamily="2" charset="2"/>
              </a:rPr>
              <a:t>приводит к </a:t>
            </a:r>
            <a:r>
              <a:rPr lang="ru-RU" altLang="ru-RU" sz="1200" dirty="0">
                <a:latin typeface="Arial" pitchFamily="34" charset="0"/>
                <a:cs typeface="Arial" pitchFamily="34" charset="0"/>
              </a:rPr>
              <a:t>разрушению защитной клеточной мембраны, ДНК, компонентов </a:t>
            </a:r>
            <a:r>
              <a:rPr lang="en-US" altLang="ru-RU" sz="1200" dirty="0" smtClean="0">
                <a:latin typeface="Arial" pitchFamily="34" charset="0"/>
                <a:cs typeface="Arial" pitchFamily="34" charset="0"/>
              </a:rPr>
              <a:t/>
            </a:r>
            <a:br>
              <a:rPr lang="en-US" altLang="ru-RU" sz="1200" dirty="0" smtClean="0">
                <a:latin typeface="Arial" pitchFamily="34" charset="0"/>
                <a:cs typeface="Arial" pitchFamily="34" charset="0"/>
              </a:rPr>
            </a:br>
            <a:r>
              <a:rPr lang="ru-RU" altLang="ru-RU" sz="1200" dirty="0" smtClean="0">
                <a:latin typeface="Arial" pitchFamily="34" charset="0"/>
                <a:cs typeface="Arial" pitchFamily="34" charset="0"/>
              </a:rPr>
              <a:t>соединительной </a:t>
            </a:r>
            <a:r>
              <a:rPr lang="ru-RU" altLang="ru-RU" sz="1200" dirty="0">
                <a:latin typeface="Arial" pitchFamily="34" charset="0"/>
                <a:cs typeface="Arial" pitchFamily="34" charset="0"/>
              </a:rPr>
              <a:t>ткани дермы, особенно коллагена.</a:t>
            </a:r>
            <a:endParaRPr lang="ko-KR" altLang="en-US" sz="1200" dirty="0">
              <a:latin typeface="Arial" pitchFamily="34" charset="0"/>
              <a:ea typeface="굴림" charset="-127"/>
              <a:cs typeface="Arial" pitchFamily="34" charset="0"/>
            </a:endParaRPr>
          </a:p>
        </p:txBody>
      </p:sp>
    </p:spTree>
    <p:extLst>
      <p:ext uri="{BB962C8B-B14F-4D97-AF65-F5344CB8AC3E}">
        <p14:creationId xmlns:p14="http://schemas.microsoft.com/office/powerpoint/2010/main" xmlns="" val="1498931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4377</TotalTime>
  <Words>2073</Words>
  <Application>Microsoft Office PowerPoint</Application>
  <PresentationFormat>Экран (4:3)</PresentationFormat>
  <Paragraphs>323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테마</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seoha</dc:creator>
  <cp:lastModifiedBy>user</cp:lastModifiedBy>
  <cp:revision>180</cp:revision>
  <dcterms:created xsi:type="dcterms:W3CDTF">2014-07-07T20:36:40Z</dcterms:created>
  <dcterms:modified xsi:type="dcterms:W3CDTF">2014-12-18T03:03:20Z</dcterms:modified>
</cp:coreProperties>
</file>